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3" r:id="rId8"/>
    <p:sldId id="274" r:id="rId9"/>
    <p:sldId id="264" r:id="rId10"/>
    <p:sldId id="266" r:id="rId11"/>
    <p:sldId id="265" r:id="rId12"/>
    <p:sldId id="257" r:id="rId13"/>
    <p:sldId id="267" r:id="rId14"/>
    <p:sldId id="268" r:id="rId15"/>
    <p:sldId id="270" r:id="rId16"/>
    <p:sldId id="271" r:id="rId17"/>
    <p:sldId id="269" r:id="rId18"/>
    <p:sldId id="272" r:id="rId19"/>
    <p:sldId id="273" r:id="rId2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20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_rels/data1.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1.xml.rels><?xml version="1.0" encoding="UTF-8" standalone="yes"?>
<Relationships xmlns="http://schemas.openxmlformats.org/package/2006/relationships"><Relationship Id="rId1" Type="http://schemas.openxmlformats.org/officeDocument/2006/relationships/image" Target="../media/image1.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E62B995-4006-489A-821A-F5ED41363F41}"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59FB8447-5EE0-4415-BC03-62F0DB9EBE3D}">
      <dgm:prSet custT="1"/>
      <dgm:spPr>
        <a:blipFill rotWithShape="0">
          <a:blip xmlns:r="http://schemas.openxmlformats.org/officeDocument/2006/relationships" r:embed="rId1"/>
          <a:tile tx="0" ty="0" sx="100000" sy="100000" flip="none" algn="tl"/>
        </a:blipFill>
      </dgm:spPr>
      <dgm:t>
        <a:bodyPr/>
        <a:lstStyle/>
        <a:p>
          <a:pPr rtl="0"/>
          <a:r>
            <a:rPr lang="es-CO" sz="6000" dirty="0" smtClean="0"/>
            <a:t>EL LAMENTO DE DIOS</a:t>
          </a:r>
          <a:endParaRPr lang="es-CO" sz="6000" dirty="0"/>
        </a:p>
      </dgm:t>
    </dgm:pt>
    <dgm:pt modelId="{A679B751-6F2D-4EC6-88A7-8E6EDFB397EB}" type="parTrans" cxnId="{EC4E362C-6262-489F-AFF5-A5774E95CF58}">
      <dgm:prSet/>
      <dgm:spPr/>
      <dgm:t>
        <a:bodyPr/>
        <a:lstStyle/>
        <a:p>
          <a:endParaRPr lang="es-CO"/>
        </a:p>
      </dgm:t>
    </dgm:pt>
    <dgm:pt modelId="{75C83C11-F2E3-4D31-A1F9-7D8626236911}" type="sibTrans" cxnId="{EC4E362C-6262-489F-AFF5-A5774E95CF58}">
      <dgm:prSet/>
      <dgm:spPr/>
      <dgm:t>
        <a:bodyPr/>
        <a:lstStyle/>
        <a:p>
          <a:endParaRPr lang="es-CO"/>
        </a:p>
      </dgm:t>
    </dgm:pt>
    <dgm:pt modelId="{8C4310D1-347F-4487-AD55-8F48676E5400}" type="pres">
      <dgm:prSet presAssocID="{6E62B995-4006-489A-821A-F5ED41363F41}" presName="Name0" presStyleCnt="0">
        <dgm:presLayoutVars>
          <dgm:chMax val="7"/>
          <dgm:dir/>
          <dgm:animLvl val="lvl"/>
          <dgm:resizeHandles val="exact"/>
        </dgm:presLayoutVars>
      </dgm:prSet>
      <dgm:spPr/>
      <dgm:t>
        <a:bodyPr/>
        <a:lstStyle/>
        <a:p>
          <a:endParaRPr lang="es-CO"/>
        </a:p>
      </dgm:t>
    </dgm:pt>
    <dgm:pt modelId="{1C6D472D-0DAB-4C92-9871-125407FFCD1E}" type="pres">
      <dgm:prSet presAssocID="{59FB8447-5EE0-4415-BC03-62F0DB9EBE3D}" presName="circle1" presStyleLbl="node1" presStyleIdx="0" presStyleCnt="1"/>
      <dgm:spPr/>
    </dgm:pt>
    <dgm:pt modelId="{A5DCD269-6D18-4163-817D-4DF2EC609205}" type="pres">
      <dgm:prSet presAssocID="{59FB8447-5EE0-4415-BC03-62F0DB9EBE3D}" presName="space" presStyleCnt="0"/>
      <dgm:spPr/>
    </dgm:pt>
    <dgm:pt modelId="{ACF6C334-5EE8-4C9A-9E2A-66F0EEC2A0C5}" type="pres">
      <dgm:prSet presAssocID="{59FB8447-5EE0-4415-BC03-62F0DB9EBE3D}" presName="rect1" presStyleLbl="alignAcc1" presStyleIdx="0" presStyleCnt="1"/>
      <dgm:spPr/>
      <dgm:t>
        <a:bodyPr/>
        <a:lstStyle/>
        <a:p>
          <a:endParaRPr lang="es-CO"/>
        </a:p>
      </dgm:t>
    </dgm:pt>
    <dgm:pt modelId="{E634F27E-0BD9-4104-8BF1-C9BCAB04A549}" type="pres">
      <dgm:prSet presAssocID="{59FB8447-5EE0-4415-BC03-62F0DB9EBE3D}" presName="rect1ParTxNoCh" presStyleLbl="alignAcc1" presStyleIdx="0" presStyleCnt="1">
        <dgm:presLayoutVars>
          <dgm:chMax val="1"/>
          <dgm:bulletEnabled val="1"/>
        </dgm:presLayoutVars>
      </dgm:prSet>
      <dgm:spPr/>
      <dgm:t>
        <a:bodyPr/>
        <a:lstStyle/>
        <a:p>
          <a:endParaRPr lang="es-CO"/>
        </a:p>
      </dgm:t>
    </dgm:pt>
  </dgm:ptLst>
  <dgm:cxnLst>
    <dgm:cxn modelId="{45B6E223-6429-418D-A75A-F51126F3A84B}" type="presOf" srcId="{59FB8447-5EE0-4415-BC03-62F0DB9EBE3D}" destId="{E634F27E-0BD9-4104-8BF1-C9BCAB04A549}" srcOrd="1" destOrd="0" presId="urn:microsoft.com/office/officeart/2005/8/layout/target3"/>
    <dgm:cxn modelId="{EC4E362C-6262-489F-AFF5-A5774E95CF58}" srcId="{6E62B995-4006-489A-821A-F5ED41363F41}" destId="{59FB8447-5EE0-4415-BC03-62F0DB9EBE3D}" srcOrd="0" destOrd="0" parTransId="{A679B751-6F2D-4EC6-88A7-8E6EDFB397EB}" sibTransId="{75C83C11-F2E3-4D31-A1F9-7D8626236911}"/>
    <dgm:cxn modelId="{D98FD7A4-8521-4A9C-9D40-558A8D6A1729}" type="presOf" srcId="{59FB8447-5EE0-4415-BC03-62F0DB9EBE3D}" destId="{ACF6C334-5EE8-4C9A-9E2A-66F0EEC2A0C5}" srcOrd="0" destOrd="0" presId="urn:microsoft.com/office/officeart/2005/8/layout/target3"/>
    <dgm:cxn modelId="{3937360F-D035-4363-AE6C-40EB6DFDF275}" type="presOf" srcId="{6E62B995-4006-489A-821A-F5ED41363F41}" destId="{8C4310D1-347F-4487-AD55-8F48676E5400}" srcOrd="0" destOrd="0" presId="urn:microsoft.com/office/officeart/2005/8/layout/target3"/>
    <dgm:cxn modelId="{4DA9AAD9-3382-4B4C-8B8B-D54C83E24CE2}" type="presParOf" srcId="{8C4310D1-347F-4487-AD55-8F48676E5400}" destId="{1C6D472D-0DAB-4C92-9871-125407FFCD1E}" srcOrd="0" destOrd="0" presId="urn:microsoft.com/office/officeart/2005/8/layout/target3"/>
    <dgm:cxn modelId="{DD4F3069-CAAC-4AEE-8B58-F2F0A239502A}" type="presParOf" srcId="{8C4310D1-347F-4487-AD55-8F48676E5400}" destId="{A5DCD269-6D18-4163-817D-4DF2EC609205}" srcOrd="1" destOrd="0" presId="urn:microsoft.com/office/officeart/2005/8/layout/target3"/>
    <dgm:cxn modelId="{D85B5E44-8336-488C-8F46-738C52128034}" type="presParOf" srcId="{8C4310D1-347F-4487-AD55-8F48676E5400}" destId="{ACF6C334-5EE8-4C9A-9E2A-66F0EEC2A0C5}" srcOrd="2" destOrd="0" presId="urn:microsoft.com/office/officeart/2005/8/layout/target3"/>
    <dgm:cxn modelId="{F1F71D4E-7C64-4AC2-B463-E972F20C3A36}" type="presParOf" srcId="{8C4310D1-347F-4487-AD55-8F48676E5400}" destId="{E634F27E-0BD9-4104-8BF1-C9BCAB04A549}" srcOrd="3"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8808587-0B27-4A1E-B3EB-596E887DCE59}"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0CE0FED3-E522-4A79-A101-6D174ABA8EEB}">
      <dgm:prSet/>
      <dgm:spPr>
        <a:solidFill>
          <a:srgbClr val="FFC000">
            <a:alpha val="90000"/>
          </a:srgbClr>
        </a:solidFill>
        <a:ln>
          <a:solidFill>
            <a:schemeClr val="accent1"/>
          </a:solidFill>
        </a:ln>
      </dgm:spPr>
      <dgm:t>
        <a:bodyPr/>
        <a:lstStyle/>
        <a:p>
          <a:pPr rtl="0"/>
          <a:r>
            <a:rPr lang="es-CO" b="1" i="1" dirty="0" smtClean="0"/>
            <a:t>¿Qué es un lamento?</a:t>
          </a:r>
          <a:endParaRPr lang="es-CO" dirty="0"/>
        </a:p>
      </dgm:t>
    </dgm:pt>
    <dgm:pt modelId="{55CD68C4-1D9A-404A-9729-DF1F71250A47}" type="parTrans" cxnId="{69F4C613-143F-435A-99C5-259D524EDB4F}">
      <dgm:prSet/>
      <dgm:spPr/>
      <dgm:t>
        <a:bodyPr/>
        <a:lstStyle/>
        <a:p>
          <a:endParaRPr lang="es-CO"/>
        </a:p>
      </dgm:t>
    </dgm:pt>
    <dgm:pt modelId="{1CD27679-2AC2-42D6-8573-4291FC96EBE7}" type="sibTrans" cxnId="{69F4C613-143F-435A-99C5-259D524EDB4F}">
      <dgm:prSet/>
      <dgm:spPr/>
      <dgm:t>
        <a:bodyPr/>
        <a:lstStyle/>
        <a:p>
          <a:endParaRPr lang="es-CO"/>
        </a:p>
      </dgm:t>
    </dgm:pt>
    <dgm:pt modelId="{241806E7-24B3-441C-86D2-78FBA0A7EA37}" type="pres">
      <dgm:prSet presAssocID="{68808587-0B27-4A1E-B3EB-596E887DCE59}" presName="Name0" presStyleCnt="0">
        <dgm:presLayoutVars>
          <dgm:chMax val="7"/>
          <dgm:dir/>
          <dgm:animLvl val="lvl"/>
          <dgm:resizeHandles val="exact"/>
        </dgm:presLayoutVars>
      </dgm:prSet>
      <dgm:spPr/>
      <dgm:t>
        <a:bodyPr/>
        <a:lstStyle/>
        <a:p>
          <a:endParaRPr lang="es-CO"/>
        </a:p>
      </dgm:t>
    </dgm:pt>
    <dgm:pt modelId="{8A89A9C9-57B0-428C-9E22-B0D933E19E2E}" type="pres">
      <dgm:prSet presAssocID="{0CE0FED3-E522-4A79-A101-6D174ABA8EEB}" presName="circle1" presStyleLbl="node1" presStyleIdx="0" presStyleCnt="1"/>
      <dgm:spPr/>
    </dgm:pt>
    <dgm:pt modelId="{0B970E8E-93F7-48D2-92A2-FC94958CCD6B}" type="pres">
      <dgm:prSet presAssocID="{0CE0FED3-E522-4A79-A101-6D174ABA8EEB}" presName="space" presStyleCnt="0"/>
      <dgm:spPr/>
    </dgm:pt>
    <dgm:pt modelId="{857286F7-C928-4872-84A1-72F7F58B65B2}" type="pres">
      <dgm:prSet presAssocID="{0CE0FED3-E522-4A79-A101-6D174ABA8EEB}" presName="rect1" presStyleLbl="alignAcc1" presStyleIdx="0" presStyleCnt="1"/>
      <dgm:spPr/>
      <dgm:t>
        <a:bodyPr/>
        <a:lstStyle/>
        <a:p>
          <a:endParaRPr lang="es-CO"/>
        </a:p>
      </dgm:t>
    </dgm:pt>
    <dgm:pt modelId="{7CA28C3A-4894-4E9B-8F10-8E2E885D4C87}" type="pres">
      <dgm:prSet presAssocID="{0CE0FED3-E522-4A79-A101-6D174ABA8EEB}" presName="rect1ParTxNoCh" presStyleLbl="alignAcc1" presStyleIdx="0" presStyleCnt="1">
        <dgm:presLayoutVars>
          <dgm:chMax val="1"/>
          <dgm:bulletEnabled val="1"/>
        </dgm:presLayoutVars>
      </dgm:prSet>
      <dgm:spPr/>
      <dgm:t>
        <a:bodyPr/>
        <a:lstStyle/>
        <a:p>
          <a:endParaRPr lang="es-CO"/>
        </a:p>
      </dgm:t>
    </dgm:pt>
  </dgm:ptLst>
  <dgm:cxnLst>
    <dgm:cxn modelId="{75C0EB55-0966-41DD-B501-4E4E1C3810C8}" type="presOf" srcId="{0CE0FED3-E522-4A79-A101-6D174ABA8EEB}" destId="{857286F7-C928-4872-84A1-72F7F58B65B2}" srcOrd="0" destOrd="0" presId="urn:microsoft.com/office/officeart/2005/8/layout/target3"/>
    <dgm:cxn modelId="{707E7683-1F8E-47B0-A3F1-8BCDD05F44BB}" type="presOf" srcId="{0CE0FED3-E522-4A79-A101-6D174ABA8EEB}" destId="{7CA28C3A-4894-4E9B-8F10-8E2E885D4C87}" srcOrd="1" destOrd="0" presId="urn:microsoft.com/office/officeart/2005/8/layout/target3"/>
    <dgm:cxn modelId="{0C14A1E6-2C09-4889-B730-712FD1E24873}" type="presOf" srcId="{68808587-0B27-4A1E-B3EB-596E887DCE59}" destId="{241806E7-24B3-441C-86D2-78FBA0A7EA37}" srcOrd="0" destOrd="0" presId="urn:microsoft.com/office/officeart/2005/8/layout/target3"/>
    <dgm:cxn modelId="{69F4C613-143F-435A-99C5-259D524EDB4F}" srcId="{68808587-0B27-4A1E-B3EB-596E887DCE59}" destId="{0CE0FED3-E522-4A79-A101-6D174ABA8EEB}" srcOrd="0" destOrd="0" parTransId="{55CD68C4-1D9A-404A-9729-DF1F71250A47}" sibTransId="{1CD27679-2AC2-42D6-8573-4291FC96EBE7}"/>
    <dgm:cxn modelId="{19B2D9F7-EF32-450E-823A-4F58975B62D6}" type="presParOf" srcId="{241806E7-24B3-441C-86D2-78FBA0A7EA37}" destId="{8A89A9C9-57B0-428C-9E22-B0D933E19E2E}" srcOrd="0" destOrd="0" presId="urn:microsoft.com/office/officeart/2005/8/layout/target3"/>
    <dgm:cxn modelId="{BE531B5B-623D-491A-B222-CFDFB23A6835}" type="presParOf" srcId="{241806E7-24B3-441C-86D2-78FBA0A7EA37}" destId="{0B970E8E-93F7-48D2-92A2-FC94958CCD6B}" srcOrd="1" destOrd="0" presId="urn:microsoft.com/office/officeart/2005/8/layout/target3"/>
    <dgm:cxn modelId="{A974B310-E37C-4813-807B-BDA8057D645A}" type="presParOf" srcId="{241806E7-24B3-441C-86D2-78FBA0A7EA37}" destId="{857286F7-C928-4872-84A1-72F7F58B65B2}" srcOrd="2" destOrd="0" presId="urn:microsoft.com/office/officeart/2005/8/layout/target3"/>
    <dgm:cxn modelId="{06686522-773E-40DC-AB17-73EB2E7BF3AC}" type="presParOf" srcId="{241806E7-24B3-441C-86D2-78FBA0A7EA37}" destId="{7CA28C3A-4894-4E9B-8F10-8E2E885D4C87}" srcOrd="3"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6D472D-0DAB-4C92-9871-125407FFCD1E}">
      <dsp:nvSpPr>
        <dsp:cNvPr id="0" name=""/>
        <dsp:cNvSpPr/>
      </dsp:nvSpPr>
      <dsp:spPr>
        <a:xfrm>
          <a:off x="0" y="0"/>
          <a:ext cx="1470025" cy="1470025"/>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CF6C334-5EE8-4C9A-9E2A-66F0EEC2A0C5}">
      <dsp:nvSpPr>
        <dsp:cNvPr id="0" name=""/>
        <dsp:cNvSpPr/>
      </dsp:nvSpPr>
      <dsp:spPr>
        <a:xfrm>
          <a:off x="735012" y="0"/>
          <a:ext cx="7329883" cy="1470025"/>
        </a:xfrm>
        <a:prstGeom prst="rect">
          <a:avLst/>
        </a:prstGeom>
        <a:blipFill rotWithShape="0">
          <a:blip xmlns:r="http://schemas.openxmlformats.org/officeDocument/2006/relationships" r:embed="rId1"/>
          <a:tile tx="0" ty="0" sx="100000" sy="100000" flip="none" algn="tl"/>
        </a:blip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0" tIns="228600" rIns="228600" bIns="228600" numCol="1" spcCol="1270" anchor="ctr" anchorCtr="0">
          <a:noAutofit/>
        </a:bodyPr>
        <a:lstStyle/>
        <a:p>
          <a:pPr lvl="0" algn="ctr" defTabSz="2667000" rtl="0">
            <a:lnSpc>
              <a:spcPct val="90000"/>
            </a:lnSpc>
            <a:spcBef>
              <a:spcPct val="0"/>
            </a:spcBef>
            <a:spcAft>
              <a:spcPct val="35000"/>
            </a:spcAft>
          </a:pPr>
          <a:r>
            <a:rPr lang="es-CO" sz="6000" kern="1200" dirty="0" smtClean="0"/>
            <a:t>EL LAMENTO DE DIOS</a:t>
          </a:r>
          <a:endParaRPr lang="es-CO" sz="6000" kern="1200" dirty="0"/>
        </a:p>
      </dsp:txBody>
      <dsp:txXfrm>
        <a:off x="735012" y="0"/>
        <a:ext cx="7329883" cy="147002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89A9C9-57B0-428C-9E22-B0D933E19E2E}">
      <dsp:nvSpPr>
        <dsp:cNvPr id="0" name=""/>
        <dsp:cNvSpPr/>
      </dsp:nvSpPr>
      <dsp:spPr>
        <a:xfrm>
          <a:off x="0" y="0"/>
          <a:ext cx="1143000" cy="1143000"/>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57286F7-C928-4872-84A1-72F7F58B65B2}">
      <dsp:nvSpPr>
        <dsp:cNvPr id="0" name=""/>
        <dsp:cNvSpPr/>
      </dsp:nvSpPr>
      <dsp:spPr>
        <a:xfrm>
          <a:off x="571500" y="0"/>
          <a:ext cx="7658100" cy="1143000"/>
        </a:xfrm>
        <a:prstGeom prst="rect">
          <a:avLst/>
        </a:prstGeom>
        <a:solidFill>
          <a:srgbClr val="FFC000">
            <a:alpha val="90000"/>
          </a:srgbClr>
        </a:solidFill>
        <a:ln w="25400" cap="flat" cmpd="sng" algn="ctr">
          <a:solidFill>
            <a:schemeClr val="accent1"/>
          </a:solidFill>
          <a:prstDash val="solid"/>
        </a:ln>
        <a:effectLst/>
      </dsp:spPr>
      <dsp:style>
        <a:lnRef idx="2">
          <a:scrgbClr r="0" g="0" b="0"/>
        </a:lnRef>
        <a:fillRef idx="1">
          <a:scrgbClr r="0" g="0" b="0"/>
        </a:fillRef>
        <a:effectRef idx="0">
          <a:scrgbClr r="0" g="0" b="0"/>
        </a:effectRef>
        <a:fontRef idx="minor"/>
      </dsp:style>
      <dsp:txBody>
        <a:bodyPr spcFirstLastPara="0" vert="horz" wrap="square" lIns="198120" tIns="198120" rIns="198120" bIns="198120" numCol="1" spcCol="1270" anchor="ctr" anchorCtr="0">
          <a:noAutofit/>
        </a:bodyPr>
        <a:lstStyle/>
        <a:p>
          <a:pPr lvl="0" algn="ctr" defTabSz="2311400" rtl="0">
            <a:lnSpc>
              <a:spcPct val="90000"/>
            </a:lnSpc>
            <a:spcBef>
              <a:spcPct val="0"/>
            </a:spcBef>
            <a:spcAft>
              <a:spcPct val="35000"/>
            </a:spcAft>
          </a:pPr>
          <a:r>
            <a:rPr lang="es-CO" sz="5200" b="1" i="1" kern="1200" dirty="0" smtClean="0"/>
            <a:t>¿Qué es un lamento?</a:t>
          </a:r>
          <a:endParaRPr lang="es-CO" sz="5200" kern="1200" dirty="0"/>
        </a:p>
      </dsp:txBody>
      <dsp:txXfrm>
        <a:off x="571500" y="0"/>
        <a:ext cx="7658100" cy="1143000"/>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10/02/2006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10/02/2006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10/02/2006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10/02/2006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10/02/2006</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10/02/2006</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10/02/2006</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10/02/2006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10/02/2006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10/02/2006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10/02/2006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10/02/2006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jpe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2 Diagrama"/>
          <p:cNvGraphicFramePr/>
          <p:nvPr>
            <p:extLst>
              <p:ext uri="{D42A27DB-BD31-4B8C-83A1-F6EECF244321}">
                <p14:modId xmlns:p14="http://schemas.microsoft.com/office/powerpoint/2010/main" val="1934763738"/>
              </p:ext>
            </p:extLst>
          </p:nvPr>
        </p:nvGraphicFramePr>
        <p:xfrm>
          <a:off x="467544" y="620688"/>
          <a:ext cx="8064896" cy="14700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descr="http://o8.metroflog.com/pictures/760/59/0/861059760_CLPBNBHHCICJJGG.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99792" y="2348880"/>
            <a:ext cx="3810000" cy="39977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49080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4 Diagrama"/>
          <p:cNvGraphicFramePr/>
          <p:nvPr>
            <p:extLst>
              <p:ext uri="{D42A27DB-BD31-4B8C-83A1-F6EECF244321}">
                <p14:modId xmlns:p14="http://schemas.microsoft.com/office/powerpoint/2010/main" val="3937032169"/>
              </p:ext>
            </p:extLst>
          </p:nvPr>
        </p:nvGraphicFramePr>
        <p:xfrm>
          <a:off x="457200" y="274638"/>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7 Rectángulo redondeado"/>
          <p:cNvSpPr/>
          <p:nvPr/>
        </p:nvSpPr>
        <p:spPr>
          <a:xfrm>
            <a:off x="1187624" y="1700808"/>
            <a:ext cx="7128792" cy="1224136"/>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s-CO" sz="2800" b="1" i="1" dirty="0"/>
              <a:t>El Diccionario define el lamento como una </a:t>
            </a:r>
            <a:r>
              <a:rPr lang="es-CO" sz="2800" b="1" dirty="0"/>
              <a:t>manifestación de «dolor, pena o disgusto».</a:t>
            </a:r>
          </a:p>
          <a:p>
            <a:pPr lvl="0"/>
            <a:endParaRPr lang="es-CO" b="1" dirty="0"/>
          </a:p>
        </p:txBody>
      </p:sp>
      <p:sp>
        <p:nvSpPr>
          <p:cNvPr id="9" name="8 Rectángulo redondeado"/>
          <p:cNvSpPr/>
          <p:nvPr/>
        </p:nvSpPr>
        <p:spPr>
          <a:xfrm>
            <a:off x="467544" y="3140968"/>
            <a:ext cx="8280920" cy="3456384"/>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b="1" u="sng" dirty="0">
                <a:solidFill>
                  <a:srgbClr val="002060"/>
                </a:solidFill>
              </a:rPr>
              <a:t>Isaías 48:17, 18.</a:t>
            </a:r>
            <a:r>
              <a:rPr lang="es-CO" sz="3200" b="1" baseline="30000" dirty="0"/>
              <a:t> </a:t>
            </a:r>
            <a:r>
              <a:rPr lang="es-CO" sz="3200" dirty="0"/>
              <a:t>Así ha dicho Jehová, Redentor tuyo, el Santo de Israel: «Yo soy Jehová Dios tuyo, que te enseña provechosamente, que te encamina por el camino que debes seguir. </a:t>
            </a:r>
            <a:r>
              <a:rPr lang="es-CO" sz="3200" b="1" baseline="30000" dirty="0"/>
              <a:t>18 </a:t>
            </a:r>
            <a:r>
              <a:rPr lang="es-CO" sz="3200" i="1" u="sng" dirty="0"/>
              <a:t>¡Oh, si hubieras atendido a mis mandamientos!</a:t>
            </a:r>
            <a:r>
              <a:rPr lang="es-CO" sz="3200" dirty="0"/>
              <a:t> Fuera entonces tu paz como un río, y tu justicia como las ondas del mar</a:t>
            </a:r>
            <a:r>
              <a:rPr lang="es-CO" sz="3200" dirty="0" smtClean="0"/>
              <a:t>».</a:t>
            </a:r>
            <a:endParaRPr lang="es-CO" sz="3200" dirty="0"/>
          </a:p>
        </p:txBody>
      </p:sp>
    </p:spTree>
    <p:extLst>
      <p:ext uri="{BB962C8B-B14F-4D97-AF65-F5344CB8AC3E}">
        <p14:creationId xmlns:p14="http://schemas.microsoft.com/office/powerpoint/2010/main" val="1111743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6"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down)">
                                      <p:cBhvr>
                                        <p:cTn id="13" dur="580">
                                          <p:stCondLst>
                                            <p:cond delay="0"/>
                                          </p:stCondLst>
                                        </p:cTn>
                                        <p:tgtEl>
                                          <p:spTgt spid="9"/>
                                        </p:tgtEl>
                                      </p:cBhvr>
                                    </p:animEffect>
                                    <p:anim calcmode="lin" valueType="num">
                                      <p:cBhvr>
                                        <p:cTn id="14"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9" dur="26">
                                          <p:stCondLst>
                                            <p:cond delay="650"/>
                                          </p:stCondLst>
                                        </p:cTn>
                                        <p:tgtEl>
                                          <p:spTgt spid="9"/>
                                        </p:tgtEl>
                                      </p:cBhvr>
                                      <p:to x="100000" y="60000"/>
                                    </p:animScale>
                                    <p:animScale>
                                      <p:cBhvr>
                                        <p:cTn id="20" dur="166" decel="50000">
                                          <p:stCondLst>
                                            <p:cond delay="676"/>
                                          </p:stCondLst>
                                        </p:cTn>
                                        <p:tgtEl>
                                          <p:spTgt spid="9"/>
                                        </p:tgtEl>
                                      </p:cBhvr>
                                      <p:to x="100000" y="100000"/>
                                    </p:animScale>
                                    <p:animScale>
                                      <p:cBhvr>
                                        <p:cTn id="21" dur="26">
                                          <p:stCondLst>
                                            <p:cond delay="1312"/>
                                          </p:stCondLst>
                                        </p:cTn>
                                        <p:tgtEl>
                                          <p:spTgt spid="9"/>
                                        </p:tgtEl>
                                      </p:cBhvr>
                                      <p:to x="100000" y="80000"/>
                                    </p:animScale>
                                    <p:animScale>
                                      <p:cBhvr>
                                        <p:cTn id="22" dur="166" decel="50000">
                                          <p:stCondLst>
                                            <p:cond delay="1338"/>
                                          </p:stCondLst>
                                        </p:cTn>
                                        <p:tgtEl>
                                          <p:spTgt spid="9"/>
                                        </p:tgtEl>
                                      </p:cBhvr>
                                      <p:to x="100000" y="100000"/>
                                    </p:animScale>
                                    <p:animScale>
                                      <p:cBhvr>
                                        <p:cTn id="23" dur="26">
                                          <p:stCondLst>
                                            <p:cond delay="1642"/>
                                          </p:stCondLst>
                                        </p:cTn>
                                        <p:tgtEl>
                                          <p:spTgt spid="9"/>
                                        </p:tgtEl>
                                      </p:cBhvr>
                                      <p:to x="100000" y="90000"/>
                                    </p:animScale>
                                    <p:animScale>
                                      <p:cBhvr>
                                        <p:cTn id="24" dur="166" decel="50000">
                                          <p:stCondLst>
                                            <p:cond delay="1668"/>
                                          </p:stCondLst>
                                        </p:cTn>
                                        <p:tgtEl>
                                          <p:spTgt spid="9"/>
                                        </p:tgtEl>
                                      </p:cBhvr>
                                      <p:to x="100000" y="100000"/>
                                    </p:animScale>
                                    <p:animScale>
                                      <p:cBhvr>
                                        <p:cTn id="25" dur="26">
                                          <p:stCondLst>
                                            <p:cond delay="1808"/>
                                          </p:stCondLst>
                                        </p:cTn>
                                        <p:tgtEl>
                                          <p:spTgt spid="9"/>
                                        </p:tgtEl>
                                      </p:cBhvr>
                                      <p:to x="100000" y="95000"/>
                                    </p:animScale>
                                    <p:animScale>
                                      <p:cBhvr>
                                        <p:cTn id="26" dur="166" decel="50000">
                                          <p:stCondLst>
                                            <p:cond delay="1834"/>
                                          </p:stCondLst>
                                        </p:cTn>
                                        <p:tgtEl>
                                          <p:spTgt spid="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blipFill>
            <a:blip r:embed="rId2"/>
            <a:tile tx="0" ty="0" sx="100000" sy="100000" flip="none" algn="tl"/>
          </a:blipFill>
        </p:spPr>
        <p:txBody>
          <a:bodyPr>
            <a:normAutofit fontScale="92500" lnSpcReduction="20000"/>
          </a:bodyPr>
          <a:lstStyle/>
          <a:p>
            <a:pPr marL="0" indent="0" algn="ctr">
              <a:buNone/>
            </a:pPr>
            <a:r>
              <a:rPr lang="es-CO" dirty="0" smtClean="0"/>
              <a:t>Los </a:t>
            </a:r>
            <a:r>
              <a:rPr lang="es-CO" dirty="0"/>
              <a:t>mandamientos de Dios fueron dados para guiar a los hombres por caminos de paz y </a:t>
            </a:r>
            <a:r>
              <a:rPr lang="es-CO" dirty="0" smtClean="0"/>
              <a:t>justicia. </a:t>
            </a:r>
            <a:r>
              <a:rPr lang="es-CO" dirty="0"/>
              <a:t>Todas las leyes de Dios son para el beneficio del hombre, para guiarlo por la senda de la justicia y para protegerlo del pecado y del sufrimiento. </a:t>
            </a:r>
            <a:endParaRPr lang="es-CO" dirty="0" smtClean="0"/>
          </a:p>
          <a:p>
            <a:pPr marL="0" indent="0" algn="ctr">
              <a:buNone/>
            </a:pPr>
            <a:endParaRPr lang="es-CO" dirty="0"/>
          </a:p>
          <a:p>
            <a:pPr marL="0" indent="0" algn="ctr">
              <a:buNone/>
            </a:pPr>
            <a:r>
              <a:rPr lang="es-CO" dirty="0" smtClean="0"/>
              <a:t>Dios dice:</a:t>
            </a:r>
            <a:r>
              <a:rPr lang="es-CO" i="1" u="sng" dirty="0"/>
              <a:t> ¡Oh, si hubieras atendido a mis mandamientos!</a:t>
            </a:r>
            <a:r>
              <a:rPr lang="es-CO" dirty="0"/>
              <a:t> </a:t>
            </a:r>
            <a:r>
              <a:rPr lang="es-CO" dirty="0">
                <a:solidFill>
                  <a:srgbClr val="FF0000"/>
                </a:solidFill>
              </a:rPr>
              <a:t>Fuera entonces tu paz como un río, y tu justicia como las ondas del </a:t>
            </a:r>
            <a:r>
              <a:rPr lang="es-CO" dirty="0" smtClean="0">
                <a:solidFill>
                  <a:srgbClr val="FF0000"/>
                </a:solidFill>
              </a:rPr>
              <a:t>mar».</a:t>
            </a:r>
          </a:p>
          <a:p>
            <a:pPr marL="0" indent="0" algn="ctr">
              <a:buNone/>
            </a:pPr>
            <a:endParaRPr lang="es-CO" dirty="0"/>
          </a:p>
          <a:p>
            <a:pPr marL="0" indent="0" algn="ctr">
              <a:buNone/>
            </a:pPr>
            <a:r>
              <a:rPr lang="es-CO" dirty="0" smtClean="0"/>
              <a:t>El hecho de que no disfrutamos de paz y de justicia hoy, es la consecuencia </a:t>
            </a:r>
            <a:r>
              <a:rPr lang="es-CO" dirty="0"/>
              <a:t>d</a:t>
            </a:r>
            <a:r>
              <a:rPr lang="es-CO" dirty="0" smtClean="0"/>
              <a:t>e nuestras transgresiones a los mandamientos de Dios, </a:t>
            </a:r>
            <a:r>
              <a:rPr lang="es-CO" dirty="0"/>
              <a:t>q</a:t>
            </a:r>
            <a:r>
              <a:rPr lang="es-CO" dirty="0" smtClean="0"/>
              <a:t>ue es lo contrario a lo que Dios desea que disfrutemos por no haber escuchado la voz de Dios. </a:t>
            </a:r>
            <a:endParaRPr lang="es-CO" dirty="0"/>
          </a:p>
          <a:p>
            <a:endParaRPr lang="es-CO" dirty="0"/>
          </a:p>
        </p:txBody>
      </p:sp>
    </p:spTree>
    <p:extLst>
      <p:ext uri="{BB962C8B-B14F-4D97-AF65-F5344CB8AC3E}">
        <p14:creationId xmlns:p14="http://schemas.microsoft.com/office/powerpoint/2010/main" val="3391930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gradFill>
            <a:gsLst>
              <a:gs pos="0">
                <a:srgbClr val="FFEFD1"/>
              </a:gs>
              <a:gs pos="64999">
                <a:srgbClr val="F0EBD5"/>
              </a:gs>
              <a:gs pos="100000">
                <a:srgbClr val="D1C39F"/>
              </a:gs>
            </a:gsLst>
            <a:lin ang="5400000" scaled="0"/>
          </a:gradFill>
        </p:spPr>
        <p:txBody>
          <a:bodyPr>
            <a:normAutofit lnSpcReduction="10000"/>
          </a:bodyPr>
          <a:lstStyle/>
          <a:p>
            <a:pPr marL="0" indent="0" algn="ctr">
              <a:buNone/>
            </a:pPr>
            <a:r>
              <a:rPr lang="es-CO" sz="3600" b="1" dirty="0">
                <a:solidFill>
                  <a:srgbClr val="FF0000"/>
                </a:solidFill>
              </a:rPr>
              <a:t>Luc.19:41-44</a:t>
            </a:r>
            <a:r>
              <a:rPr lang="es-CO" sz="3600" b="1" dirty="0" smtClean="0">
                <a:solidFill>
                  <a:srgbClr val="FF0000"/>
                </a:solidFill>
              </a:rPr>
              <a:t>.</a:t>
            </a:r>
            <a:r>
              <a:rPr lang="es-CO" b="1" baseline="30000" dirty="0"/>
              <a:t> </a:t>
            </a:r>
          </a:p>
          <a:p>
            <a:pPr marL="0" indent="0" algn="ctr">
              <a:buNone/>
            </a:pPr>
            <a:r>
              <a:rPr lang="es-CO" b="1" baseline="30000" dirty="0" smtClean="0"/>
              <a:t> </a:t>
            </a:r>
            <a:r>
              <a:rPr lang="es-CO" dirty="0"/>
              <a:t>Y cuando llegó cerca de la ciudad, al verla, </a:t>
            </a:r>
            <a:r>
              <a:rPr lang="es-CO" i="1" u="sng" dirty="0"/>
              <a:t>lloró sobre </a:t>
            </a:r>
            <a:r>
              <a:rPr lang="es-CO" i="1" u="sng" dirty="0" smtClean="0"/>
              <a:t>ella</a:t>
            </a:r>
            <a:r>
              <a:rPr lang="es-CO" dirty="0" smtClean="0"/>
              <a:t>,</a:t>
            </a:r>
            <a:r>
              <a:rPr lang="es-CO" dirty="0"/>
              <a:t> </a:t>
            </a:r>
            <a:r>
              <a:rPr lang="es-CO" b="1" baseline="30000" dirty="0" smtClean="0"/>
              <a:t>42 </a:t>
            </a:r>
            <a:r>
              <a:rPr lang="es-CO" dirty="0"/>
              <a:t>diciendo: </a:t>
            </a:r>
            <a:r>
              <a:rPr lang="es-CO" i="1" dirty="0"/>
              <a:t>¡Oh, si también tú conocieses, a lo menos en este tu día, lo que es para tu paz!</a:t>
            </a:r>
            <a:r>
              <a:rPr lang="es-CO" dirty="0"/>
              <a:t> Mas ahora está encubierto de tus ojos. </a:t>
            </a:r>
          </a:p>
          <a:p>
            <a:pPr marL="0" indent="0" algn="ctr">
              <a:buNone/>
            </a:pPr>
            <a:r>
              <a:rPr lang="es-CO" b="1" baseline="30000" dirty="0"/>
              <a:t>43 </a:t>
            </a:r>
            <a:r>
              <a:rPr lang="es-CO" dirty="0"/>
              <a:t>Porque vendrán días sobre ti, cuando tus enemigos te rodearán con vallado, y te sitiarán, y por todas partes te estrecharán, </a:t>
            </a:r>
            <a:r>
              <a:rPr lang="es-CO" b="1" baseline="30000" dirty="0" smtClean="0"/>
              <a:t>44 </a:t>
            </a:r>
            <a:r>
              <a:rPr lang="es-CO" dirty="0"/>
              <a:t>y te derribarán a tierra, y a tus hijos dentro de ti, y no dejarán en ti piedra sobre piedra, por cuanto no conociste el tiempo de tu visitación.</a:t>
            </a:r>
          </a:p>
        </p:txBody>
      </p:sp>
    </p:spTree>
    <p:extLst>
      <p:ext uri="{BB962C8B-B14F-4D97-AF65-F5344CB8AC3E}">
        <p14:creationId xmlns:p14="http://schemas.microsoft.com/office/powerpoint/2010/main" val="542730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0" dur="500"/>
                                        <p:tgtEl>
                                          <p:spTgt spid="3">
                                            <p:txEl>
                                              <p:pRg st="1" end="1"/>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640960" cy="6264696"/>
          </a:xfrm>
          <a:gradFill>
            <a:gsLst>
              <a:gs pos="0">
                <a:srgbClr val="FFEFD1"/>
              </a:gs>
              <a:gs pos="64999">
                <a:srgbClr val="F0EBD5"/>
              </a:gs>
              <a:gs pos="100000">
                <a:srgbClr val="D1C39F"/>
              </a:gs>
            </a:gsLst>
            <a:lin ang="5400000" scaled="0"/>
          </a:gradFill>
        </p:spPr>
        <p:txBody>
          <a:bodyPr>
            <a:normAutofit fontScale="85000" lnSpcReduction="10000"/>
          </a:bodyPr>
          <a:lstStyle/>
          <a:p>
            <a:pPr marL="0" indent="0" algn="ctr">
              <a:buNone/>
            </a:pPr>
            <a:r>
              <a:rPr lang="es-CO" dirty="0" smtClean="0"/>
              <a:t>Desde </a:t>
            </a:r>
            <a:r>
              <a:rPr lang="es-CO" dirty="0"/>
              <a:t>la cima del monte de los Olivos </a:t>
            </a:r>
            <a:r>
              <a:rPr lang="es-CO" dirty="0" smtClean="0"/>
              <a:t>dice </a:t>
            </a:r>
            <a:r>
              <a:rPr lang="es-CO" dirty="0" smtClean="0">
                <a:solidFill>
                  <a:srgbClr val="FF0000"/>
                </a:solidFill>
              </a:rPr>
              <a:t>(Conflicto de los Siglos </a:t>
            </a:r>
            <a:r>
              <a:rPr lang="es-CO" dirty="0">
                <a:solidFill>
                  <a:srgbClr val="FF0000"/>
                </a:solidFill>
              </a:rPr>
              <a:t>19)</a:t>
            </a:r>
            <a:r>
              <a:rPr lang="es-CO" dirty="0"/>
              <a:t> se podía ver el templo y todo el resto de la ciudad.  La cumbre del monte de los Olivos está aproximadamente a unos 100 m sobre la zona del templo.  Desde allí también sin duda se podía ver el Calvario, no lejos de la puerta de las ovejas, por donde Jesús tendría que pasar </a:t>
            </a:r>
            <a:r>
              <a:rPr lang="es-CO" dirty="0">
                <a:solidFill>
                  <a:srgbClr val="FF0000"/>
                </a:solidFill>
              </a:rPr>
              <a:t>(DTG 528-529).</a:t>
            </a:r>
            <a:r>
              <a:rPr lang="es-CO" dirty="0"/>
              <a:t> </a:t>
            </a:r>
            <a:endParaRPr lang="es-CO" dirty="0" smtClean="0"/>
          </a:p>
          <a:p>
            <a:pPr marL="0" indent="0">
              <a:buNone/>
            </a:pPr>
            <a:endParaRPr lang="es-CO" dirty="0" smtClean="0"/>
          </a:p>
          <a:p>
            <a:pPr marL="0" indent="0" algn="ctr">
              <a:buNone/>
            </a:pPr>
            <a:r>
              <a:rPr lang="es-CO" dirty="0" smtClean="0"/>
              <a:t>La </a:t>
            </a:r>
            <a:r>
              <a:rPr lang="es-CO" dirty="0"/>
              <a:t>resplandeciente hermosura del templo con su blanco mármol y doradas cúpulas que brillaban bajo el sol de la tarde, debe haber sido un panorama inspirador para los judíos </a:t>
            </a:r>
            <a:r>
              <a:rPr lang="es-CO" dirty="0">
                <a:solidFill>
                  <a:srgbClr val="FF0000"/>
                </a:solidFill>
              </a:rPr>
              <a:t>(DTG 527-528)</a:t>
            </a:r>
            <a:r>
              <a:rPr lang="es-CO" dirty="0"/>
              <a:t>.  Era natural que el corazón de todos los verdaderos hijos e hijas de Israel se llenaran de orgullo y gozo al ver por primera vez la Santa Ciudad.  </a:t>
            </a:r>
            <a:r>
              <a:rPr lang="es-CO" i="1" dirty="0"/>
              <a:t>Pero Jesús lloró públicamente porque veía lo que la multitud no podía ver: el terrible fin de Jerusalén a manos de los ejércitos romanos, a unos escasos cuarenta años más tarde</a:t>
            </a:r>
            <a:r>
              <a:rPr lang="es-CO" dirty="0"/>
              <a:t>. </a:t>
            </a:r>
          </a:p>
          <a:p>
            <a:endParaRPr lang="es-CO" dirty="0"/>
          </a:p>
        </p:txBody>
      </p:sp>
    </p:spTree>
    <p:extLst>
      <p:ext uri="{BB962C8B-B14F-4D97-AF65-F5344CB8AC3E}">
        <p14:creationId xmlns:p14="http://schemas.microsoft.com/office/powerpoint/2010/main" val="784793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2016224"/>
          </a:xfrm>
        </p:spPr>
        <p:txBody>
          <a:bodyPr>
            <a:normAutofit lnSpcReduction="10000"/>
          </a:bodyPr>
          <a:lstStyle/>
          <a:p>
            <a:pPr marL="0" indent="0" algn="ctr">
              <a:buNone/>
            </a:pPr>
            <a:r>
              <a:rPr lang="es-CO" b="1" dirty="0" smtClean="0"/>
              <a:t>Lo </a:t>
            </a:r>
            <a:r>
              <a:rPr lang="es-CO" b="1" dirty="0"/>
              <a:t>que es para tu paz. </a:t>
            </a:r>
            <a:r>
              <a:rPr lang="es-CO" dirty="0" smtClean="0"/>
              <a:t>Es </a:t>
            </a:r>
            <a:r>
              <a:rPr lang="es-CO" dirty="0"/>
              <a:t>decir, las </a:t>
            </a:r>
            <a:r>
              <a:rPr lang="es-CO" dirty="0" smtClean="0"/>
              <a:t>cosas </a:t>
            </a:r>
            <a:r>
              <a:rPr lang="es-CO" dirty="0"/>
              <a:t>que los dirigentes y el pueblo necesitaban saber para evitar la calamidad y asegurar la paz y la prosperidad.  </a:t>
            </a:r>
            <a:endParaRPr lang="es-CO" dirty="0" smtClean="0"/>
          </a:p>
        </p:txBody>
      </p:sp>
      <p:sp>
        <p:nvSpPr>
          <p:cNvPr id="2" name="1 Rectángulo"/>
          <p:cNvSpPr/>
          <p:nvPr/>
        </p:nvSpPr>
        <p:spPr>
          <a:xfrm>
            <a:off x="179512" y="2564904"/>
            <a:ext cx="5256584" cy="2308324"/>
          </a:xfrm>
          <a:prstGeom prst="rect">
            <a:avLst/>
          </a:prstGeom>
        </p:spPr>
        <p:txBody>
          <a:bodyPr wrap="square">
            <a:spAutoFit/>
          </a:bodyPr>
          <a:lstStyle/>
          <a:p>
            <a:pPr algn="ctr"/>
            <a:r>
              <a:rPr lang="es-CO" sz="2400" i="1" u="sng" dirty="0"/>
              <a:t>Entre estas cosas estaban los requerimientos que Dios esperaba que los judíos cumpliesen para que él pudiera honrarlos plenamente como nación y hacer de ellos sus representantes ante las </a:t>
            </a:r>
            <a:r>
              <a:rPr lang="es-CO" sz="2400" i="1" u="sng" dirty="0" smtClean="0"/>
              <a:t>naciones.</a:t>
            </a:r>
            <a:endParaRPr lang="es-CO" sz="2400" dirty="0"/>
          </a:p>
        </p:txBody>
      </p:sp>
      <p:pic>
        <p:nvPicPr>
          <p:cNvPr id="1028" name="Picture 4" descr="http://t2.gstatic.com/images?q=tbn:ANd9GcTZeTIejLpHEK6_5S2Ic_pSQZ3hNvszUMVz8q7UtMqW7panlq5v-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2420889"/>
            <a:ext cx="2808312" cy="273630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259632" y="5301208"/>
            <a:ext cx="6048672" cy="1569660"/>
          </a:xfrm>
          <a:prstGeom prst="rect">
            <a:avLst/>
          </a:prstGeom>
          <a:blipFill>
            <a:blip r:embed="rId3"/>
            <a:tile tx="0" ty="0" sx="100000" sy="100000" flip="none" algn="tl"/>
          </a:blipFill>
        </p:spPr>
        <p:txBody>
          <a:bodyPr wrap="square">
            <a:spAutoFit/>
          </a:bodyPr>
          <a:lstStyle/>
          <a:p>
            <a:pPr algn="ctr"/>
            <a:r>
              <a:rPr lang="es-CO" sz="2400" dirty="0" smtClean="0"/>
              <a:t>Jesús </a:t>
            </a:r>
            <a:r>
              <a:rPr lang="es-CO" sz="2400" dirty="0"/>
              <a:t>vio claramente por una parte lo que Israel podría haber sido; y por otra, lo que sería de él.</a:t>
            </a:r>
          </a:p>
          <a:p>
            <a:pPr algn="ctr"/>
            <a:r>
              <a:rPr lang="es-CO" sz="2400" dirty="0">
                <a:solidFill>
                  <a:srgbClr val="FF0000"/>
                </a:solidFill>
              </a:rPr>
              <a:t>(DTG 529-530).</a:t>
            </a:r>
            <a:endParaRPr lang="es-CO" sz="2400" dirty="0"/>
          </a:p>
        </p:txBody>
      </p:sp>
    </p:spTree>
    <p:extLst>
      <p:ext uri="{BB962C8B-B14F-4D97-AF65-F5344CB8AC3E}">
        <p14:creationId xmlns:p14="http://schemas.microsoft.com/office/powerpoint/2010/main" val="505428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par>
                                <p:cTn id="8" presetID="21" presetClass="entr" presetSubtype="1" fill="hold" nodeType="withEffect">
                                  <p:stCondLst>
                                    <p:cond delay="0"/>
                                  </p:stCondLst>
                                  <p:childTnLst>
                                    <p:set>
                                      <p:cBhvr>
                                        <p:cTn id="9" dur="1" fill="hold">
                                          <p:stCondLst>
                                            <p:cond delay="0"/>
                                          </p:stCondLst>
                                        </p:cTn>
                                        <p:tgtEl>
                                          <p:spTgt spid="1028"/>
                                        </p:tgtEl>
                                        <p:attrNameLst>
                                          <p:attrName>style.visibility</p:attrName>
                                        </p:attrNameLst>
                                      </p:cBhvr>
                                      <p:to>
                                        <p:strVal val="visible"/>
                                      </p:to>
                                    </p:set>
                                    <p:animEffect transition="in" filter="wheel(1)">
                                      <p:cBhvr>
                                        <p:cTn id="10" dur="2000"/>
                                        <p:tgtEl>
                                          <p:spTgt spid="1028"/>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80">
                                          <p:stCondLst>
                                            <p:cond delay="0"/>
                                          </p:stCondLst>
                                        </p:cTn>
                                        <p:tgtEl>
                                          <p:spTgt spid="4"/>
                                        </p:tgtEl>
                                      </p:cBhvr>
                                    </p:animEffect>
                                    <p:anim calcmode="lin" valueType="num">
                                      <p:cBhvr>
                                        <p:cTn id="1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1" dur="26">
                                          <p:stCondLst>
                                            <p:cond delay="650"/>
                                          </p:stCondLst>
                                        </p:cTn>
                                        <p:tgtEl>
                                          <p:spTgt spid="4"/>
                                        </p:tgtEl>
                                      </p:cBhvr>
                                      <p:to x="100000" y="60000"/>
                                    </p:animScale>
                                    <p:animScale>
                                      <p:cBhvr>
                                        <p:cTn id="22" dur="166" decel="50000">
                                          <p:stCondLst>
                                            <p:cond delay="676"/>
                                          </p:stCondLst>
                                        </p:cTn>
                                        <p:tgtEl>
                                          <p:spTgt spid="4"/>
                                        </p:tgtEl>
                                      </p:cBhvr>
                                      <p:to x="100000" y="100000"/>
                                    </p:animScale>
                                    <p:animScale>
                                      <p:cBhvr>
                                        <p:cTn id="23" dur="26">
                                          <p:stCondLst>
                                            <p:cond delay="1312"/>
                                          </p:stCondLst>
                                        </p:cTn>
                                        <p:tgtEl>
                                          <p:spTgt spid="4"/>
                                        </p:tgtEl>
                                      </p:cBhvr>
                                      <p:to x="100000" y="80000"/>
                                    </p:animScale>
                                    <p:animScale>
                                      <p:cBhvr>
                                        <p:cTn id="24" dur="166" decel="50000">
                                          <p:stCondLst>
                                            <p:cond delay="1338"/>
                                          </p:stCondLst>
                                        </p:cTn>
                                        <p:tgtEl>
                                          <p:spTgt spid="4"/>
                                        </p:tgtEl>
                                      </p:cBhvr>
                                      <p:to x="100000" y="100000"/>
                                    </p:animScale>
                                    <p:animScale>
                                      <p:cBhvr>
                                        <p:cTn id="25" dur="26">
                                          <p:stCondLst>
                                            <p:cond delay="1642"/>
                                          </p:stCondLst>
                                        </p:cTn>
                                        <p:tgtEl>
                                          <p:spTgt spid="4"/>
                                        </p:tgtEl>
                                      </p:cBhvr>
                                      <p:to x="100000" y="90000"/>
                                    </p:animScale>
                                    <p:animScale>
                                      <p:cBhvr>
                                        <p:cTn id="26" dur="166" decel="50000">
                                          <p:stCondLst>
                                            <p:cond delay="1668"/>
                                          </p:stCondLst>
                                        </p:cTn>
                                        <p:tgtEl>
                                          <p:spTgt spid="4"/>
                                        </p:tgtEl>
                                      </p:cBhvr>
                                      <p:to x="100000" y="100000"/>
                                    </p:animScale>
                                    <p:animScale>
                                      <p:cBhvr>
                                        <p:cTn id="27" dur="26">
                                          <p:stCondLst>
                                            <p:cond delay="1808"/>
                                          </p:stCondLst>
                                        </p:cTn>
                                        <p:tgtEl>
                                          <p:spTgt spid="4"/>
                                        </p:tgtEl>
                                      </p:cBhvr>
                                      <p:to x="100000" y="95000"/>
                                    </p:animScale>
                                    <p:animScale>
                                      <p:cBhvr>
                                        <p:cTn id="28"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59024" y="116632"/>
            <a:ext cx="8784976" cy="6480720"/>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rmAutofit fontScale="85000" lnSpcReduction="10000"/>
          </a:bodyPr>
          <a:lstStyle/>
          <a:p>
            <a:pPr marL="0" indent="0" algn="ctr">
              <a:buNone/>
            </a:pPr>
            <a:r>
              <a:rPr lang="es-CO" b="1" dirty="0" smtClean="0"/>
              <a:t>Vendrán días (dijo Jesús refiriéndose al año 70). </a:t>
            </a:r>
            <a:r>
              <a:rPr lang="es-CO" dirty="0" smtClean="0"/>
              <a:t>La </a:t>
            </a:r>
            <a:r>
              <a:rPr lang="es-CO" dirty="0"/>
              <a:t>mirada de Jesús penetró el futuro con divina previsión, y vio los ejércitos romanos que rodeaban la ciudad de Jerusalén y la asolaban.  Dos días más tarde, en la ladera occidental del monte de los Olivos, habló brevemente con sus discípulos acerca del futuro de Jerusalén </a:t>
            </a:r>
            <a:r>
              <a:rPr lang="es-CO" dirty="0" smtClean="0"/>
              <a:t>que se encuentra registrado en </a:t>
            </a:r>
            <a:r>
              <a:rPr lang="es-CO" dirty="0" smtClean="0">
                <a:solidFill>
                  <a:srgbClr val="FF0000"/>
                </a:solidFill>
              </a:rPr>
              <a:t>(Mar.13:3 y Mat.24:15-20</a:t>
            </a:r>
            <a:r>
              <a:rPr lang="es-CO" dirty="0">
                <a:solidFill>
                  <a:srgbClr val="FF0000"/>
                </a:solidFill>
              </a:rPr>
              <a:t>)</a:t>
            </a:r>
            <a:r>
              <a:rPr lang="es-CO" dirty="0"/>
              <a:t>. </a:t>
            </a:r>
          </a:p>
          <a:p>
            <a:endParaRPr lang="es-CO" dirty="0" smtClean="0"/>
          </a:p>
          <a:p>
            <a:pPr marL="0" indent="0" algn="ctr">
              <a:buNone/>
            </a:pPr>
            <a:r>
              <a:rPr lang="es-CO" b="1" dirty="0" smtClean="0"/>
              <a:t>Tus enemigos</a:t>
            </a:r>
            <a:r>
              <a:rPr lang="es-CO" b="1" dirty="0"/>
              <a:t> </a:t>
            </a:r>
            <a:r>
              <a:rPr lang="es-CO" b="1" dirty="0" smtClean="0"/>
              <a:t>dijo Jesús, </a:t>
            </a:r>
            <a:r>
              <a:rPr lang="es-CO" dirty="0" smtClean="0"/>
              <a:t>En </a:t>
            </a:r>
            <a:r>
              <a:rPr lang="es-CO" dirty="0"/>
              <a:t>este caso, los romanos </a:t>
            </a:r>
            <a:r>
              <a:rPr lang="es-CO" dirty="0" smtClean="0"/>
              <a:t> levantarían un </a:t>
            </a:r>
            <a:r>
              <a:rPr lang="es-CO" b="1" dirty="0" smtClean="0"/>
              <a:t>Vallado</a:t>
            </a:r>
            <a:r>
              <a:rPr lang="es-CO" b="1" dirty="0"/>
              <a:t>. </a:t>
            </a:r>
            <a:r>
              <a:rPr lang="es-CO" b="1" dirty="0" smtClean="0"/>
              <a:t>O sea una </a:t>
            </a:r>
            <a:r>
              <a:rPr lang="es-CO" dirty="0"/>
              <a:t>p</a:t>
            </a:r>
            <a:r>
              <a:rPr lang="es-CO" dirty="0" smtClean="0"/>
              <a:t>ared </a:t>
            </a:r>
            <a:r>
              <a:rPr lang="es-CO" dirty="0"/>
              <a:t>o </a:t>
            </a:r>
            <a:r>
              <a:rPr lang="es-CO" dirty="0" smtClean="0"/>
              <a:t>cerca para impedir la salida o entrada de alguien a la ciudad.</a:t>
            </a:r>
            <a:r>
              <a:rPr lang="es-CO" b="1" dirty="0"/>
              <a:t> </a:t>
            </a:r>
            <a:endParaRPr lang="es-CO" b="1" dirty="0" smtClean="0"/>
          </a:p>
          <a:p>
            <a:pPr marL="0" indent="0" algn="ctr">
              <a:buNone/>
            </a:pPr>
            <a:r>
              <a:rPr lang="es-CO" dirty="0" smtClean="0"/>
              <a:t>El historiador Josefo describe </a:t>
            </a:r>
            <a:r>
              <a:rPr lang="es-CO" dirty="0"/>
              <a:t>con detalles el cumplimiento de esta profecía.  Cuando los romanos sitiaron a Jerusalén, construyeron primero un terraplén con tierra y madera; los judíos lo destruyeron, y entonces los romanos lo reemplazaron con un </a:t>
            </a:r>
            <a:r>
              <a:rPr lang="es-CO" dirty="0" smtClean="0"/>
              <a:t>muro</a:t>
            </a:r>
            <a:r>
              <a:rPr lang="es-CO" dirty="0"/>
              <a:t>. </a:t>
            </a:r>
            <a:r>
              <a:rPr lang="es-CO" dirty="0" smtClean="0">
                <a:solidFill>
                  <a:srgbClr val="FF0000"/>
                </a:solidFill>
              </a:rPr>
              <a:t>(Guerra </a:t>
            </a:r>
            <a:r>
              <a:rPr lang="es-CO" dirty="0">
                <a:solidFill>
                  <a:srgbClr val="FF0000"/>
                </a:solidFill>
              </a:rPr>
              <a:t>vi. 2; ix. 2; xi. 4 a xii. 2) </a:t>
            </a:r>
          </a:p>
          <a:p>
            <a:endParaRPr lang="es-CO" dirty="0" smtClean="0"/>
          </a:p>
        </p:txBody>
      </p:sp>
    </p:spTree>
    <p:extLst>
      <p:ext uri="{BB962C8B-B14F-4D97-AF65-F5344CB8AC3E}">
        <p14:creationId xmlns:p14="http://schemas.microsoft.com/office/powerpoint/2010/main" val="1786607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80">
                                          <p:stCondLst>
                                            <p:cond delay="0"/>
                                          </p:stCondLst>
                                        </p:cTn>
                                        <p:tgtEl>
                                          <p:spTgt spid="3">
                                            <p:bg/>
                                          </p:spTgt>
                                        </p:tgtEl>
                                      </p:cBhvr>
                                    </p:animEffect>
                                    <p:anim calcmode="lin" valueType="num">
                                      <p:cBhvr>
                                        <p:cTn id="8" dur="1822" tmFilter="0,0; 0.14,0.36; 0.43,0.73; 0.71,0.91; 1.0,1.0">
                                          <p:stCondLst>
                                            <p:cond delay="0"/>
                                          </p:stCondLst>
                                        </p:cTn>
                                        <p:tgtEl>
                                          <p:spTgt spid="3">
                                            <p:bg/>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bg/>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bg/>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bg/>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bg/>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bg/>
                                          </p:spTgt>
                                        </p:tgtEl>
                                      </p:cBhvr>
                                      <p:to x="100000" y="60000"/>
                                    </p:animScale>
                                    <p:animScale>
                                      <p:cBhvr>
                                        <p:cTn id="14" dur="166" decel="50000">
                                          <p:stCondLst>
                                            <p:cond delay="676"/>
                                          </p:stCondLst>
                                        </p:cTn>
                                        <p:tgtEl>
                                          <p:spTgt spid="3">
                                            <p:bg/>
                                          </p:spTgt>
                                        </p:tgtEl>
                                      </p:cBhvr>
                                      <p:to x="100000" y="100000"/>
                                    </p:animScale>
                                    <p:animScale>
                                      <p:cBhvr>
                                        <p:cTn id="15" dur="26">
                                          <p:stCondLst>
                                            <p:cond delay="1312"/>
                                          </p:stCondLst>
                                        </p:cTn>
                                        <p:tgtEl>
                                          <p:spTgt spid="3">
                                            <p:bg/>
                                          </p:spTgt>
                                        </p:tgtEl>
                                      </p:cBhvr>
                                      <p:to x="100000" y="80000"/>
                                    </p:animScale>
                                    <p:animScale>
                                      <p:cBhvr>
                                        <p:cTn id="16" dur="166" decel="50000">
                                          <p:stCondLst>
                                            <p:cond delay="1338"/>
                                          </p:stCondLst>
                                        </p:cTn>
                                        <p:tgtEl>
                                          <p:spTgt spid="3">
                                            <p:bg/>
                                          </p:spTgt>
                                        </p:tgtEl>
                                      </p:cBhvr>
                                      <p:to x="100000" y="100000"/>
                                    </p:animScale>
                                    <p:animScale>
                                      <p:cBhvr>
                                        <p:cTn id="17" dur="26">
                                          <p:stCondLst>
                                            <p:cond delay="1642"/>
                                          </p:stCondLst>
                                        </p:cTn>
                                        <p:tgtEl>
                                          <p:spTgt spid="3">
                                            <p:bg/>
                                          </p:spTgt>
                                        </p:tgtEl>
                                      </p:cBhvr>
                                      <p:to x="100000" y="90000"/>
                                    </p:animScale>
                                    <p:animScale>
                                      <p:cBhvr>
                                        <p:cTn id="18" dur="166" decel="50000">
                                          <p:stCondLst>
                                            <p:cond delay="1668"/>
                                          </p:stCondLst>
                                        </p:cTn>
                                        <p:tgtEl>
                                          <p:spTgt spid="3">
                                            <p:bg/>
                                          </p:spTgt>
                                        </p:tgtEl>
                                      </p:cBhvr>
                                      <p:to x="100000" y="100000"/>
                                    </p:animScale>
                                    <p:animScale>
                                      <p:cBhvr>
                                        <p:cTn id="19" dur="26">
                                          <p:stCondLst>
                                            <p:cond delay="1808"/>
                                          </p:stCondLst>
                                        </p:cTn>
                                        <p:tgtEl>
                                          <p:spTgt spid="3">
                                            <p:bg/>
                                          </p:spTgt>
                                        </p:tgtEl>
                                      </p:cBhvr>
                                      <p:to x="100000" y="95000"/>
                                    </p:animScale>
                                    <p:animScale>
                                      <p:cBhvr>
                                        <p:cTn id="20" dur="166" decel="50000">
                                          <p:stCondLst>
                                            <p:cond delay="1834"/>
                                          </p:stCondLst>
                                        </p:cTn>
                                        <p:tgtEl>
                                          <p:spTgt spid="3">
                                            <p:bg/>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wipe(down)">
                                      <p:cBhvr>
                                        <p:cTn id="25" dur="580">
                                          <p:stCondLst>
                                            <p:cond delay="0"/>
                                          </p:stCondLst>
                                        </p:cTn>
                                        <p:tgtEl>
                                          <p:spTgt spid="3">
                                            <p:txEl>
                                              <p:pRg st="0" end="0"/>
                                            </p:txEl>
                                          </p:spTgt>
                                        </p:tgtEl>
                                      </p:cBhvr>
                                    </p:animEffect>
                                    <p:anim calcmode="lin" valueType="num">
                                      <p:cBhvr>
                                        <p:cTn id="26"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0" end="0"/>
                                            </p:txEl>
                                          </p:spTgt>
                                        </p:tgtEl>
                                      </p:cBhvr>
                                      <p:to x="100000" y="60000"/>
                                    </p:animScale>
                                    <p:animScale>
                                      <p:cBhvr>
                                        <p:cTn id="32" dur="166" decel="50000">
                                          <p:stCondLst>
                                            <p:cond delay="676"/>
                                          </p:stCondLst>
                                        </p:cTn>
                                        <p:tgtEl>
                                          <p:spTgt spid="3">
                                            <p:txEl>
                                              <p:pRg st="0" end="0"/>
                                            </p:txEl>
                                          </p:spTgt>
                                        </p:tgtEl>
                                      </p:cBhvr>
                                      <p:to x="100000" y="100000"/>
                                    </p:animScale>
                                    <p:animScale>
                                      <p:cBhvr>
                                        <p:cTn id="33" dur="26">
                                          <p:stCondLst>
                                            <p:cond delay="1312"/>
                                          </p:stCondLst>
                                        </p:cTn>
                                        <p:tgtEl>
                                          <p:spTgt spid="3">
                                            <p:txEl>
                                              <p:pRg st="0" end="0"/>
                                            </p:txEl>
                                          </p:spTgt>
                                        </p:tgtEl>
                                      </p:cBhvr>
                                      <p:to x="100000" y="80000"/>
                                    </p:animScale>
                                    <p:animScale>
                                      <p:cBhvr>
                                        <p:cTn id="34" dur="166" decel="50000">
                                          <p:stCondLst>
                                            <p:cond delay="1338"/>
                                          </p:stCondLst>
                                        </p:cTn>
                                        <p:tgtEl>
                                          <p:spTgt spid="3">
                                            <p:txEl>
                                              <p:pRg st="0" end="0"/>
                                            </p:txEl>
                                          </p:spTgt>
                                        </p:tgtEl>
                                      </p:cBhvr>
                                      <p:to x="100000" y="100000"/>
                                    </p:animScale>
                                    <p:animScale>
                                      <p:cBhvr>
                                        <p:cTn id="35" dur="26">
                                          <p:stCondLst>
                                            <p:cond delay="1642"/>
                                          </p:stCondLst>
                                        </p:cTn>
                                        <p:tgtEl>
                                          <p:spTgt spid="3">
                                            <p:txEl>
                                              <p:pRg st="0" end="0"/>
                                            </p:txEl>
                                          </p:spTgt>
                                        </p:tgtEl>
                                      </p:cBhvr>
                                      <p:to x="100000" y="90000"/>
                                    </p:animScale>
                                    <p:animScale>
                                      <p:cBhvr>
                                        <p:cTn id="36" dur="166" decel="50000">
                                          <p:stCondLst>
                                            <p:cond delay="1668"/>
                                          </p:stCondLst>
                                        </p:cTn>
                                        <p:tgtEl>
                                          <p:spTgt spid="3">
                                            <p:txEl>
                                              <p:pRg st="0" end="0"/>
                                            </p:txEl>
                                          </p:spTgt>
                                        </p:tgtEl>
                                      </p:cBhvr>
                                      <p:to x="100000" y="100000"/>
                                    </p:animScale>
                                    <p:animScale>
                                      <p:cBhvr>
                                        <p:cTn id="37" dur="26">
                                          <p:stCondLst>
                                            <p:cond delay="1808"/>
                                          </p:stCondLst>
                                        </p:cTn>
                                        <p:tgtEl>
                                          <p:spTgt spid="3">
                                            <p:txEl>
                                              <p:pRg st="0" end="0"/>
                                            </p:txEl>
                                          </p:spTgt>
                                        </p:tgtEl>
                                      </p:cBhvr>
                                      <p:to x="100000" y="95000"/>
                                    </p:animScale>
                                    <p:animScale>
                                      <p:cBhvr>
                                        <p:cTn id="38" dur="166" decel="50000">
                                          <p:stCondLst>
                                            <p:cond delay="1834"/>
                                          </p:stCondLst>
                                        </p:cTn>
                                        <p:tgtEl>
                                          <p:spTgt spid="3">
                                            <p:txEl>
                                              <p:pRg st="0" end="0"/>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Effect transition="in" filter="wipe(down)">
                                      <p:cBhvr>
                                        <p:cTn id="43" dur="580">
                                          <p:stCondLst>
                                            <p:cond delay="0"/>
                                          </p:stCondLst>
                                        </p:cTn>
                                        <p:tgtEl>
                                          <p:spTgt spid="3">
                                            <p:txEl>
                                              <p:pRg st="2" end="2"/>
                                            </p:txEl>
                                          </p:spTgt>
                                        </p:tgtEl>
                                      </p:cBhvr>
                                    </p:animEffect>
                                    <p:anim calcmode="lin" valueType="num">
                                      <p:cBhvr>
                                        <p:cTn id="4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2" end="2"/>
                                            </p:txEl>
                                          </p:spTgt>
                                        </p:tgtEl>
                                      </p:cBhvr>
                                      <p:to x="100000" y="60000"/>
                                    </p:animScale>
                                    <p:animScale>
                                      <p:cBhvr>
                                        <p:cTn id="50" dur="166" decel="50000">
                                          <p:stCondLst>
                                            <p:cond delay="676"/>
                                          </p:stCondLst>
                                        </p:cTn>
                                        <p:tgtEl>
                                          <p:spTgt spid="3">
                                            <p:txEl>
                                              <p:pRg st="2" end="2"/>
                                            </p:txEl>
                                          </p:spTgt>
                                        </p:tgtEl>
                                      </p:cBhvr>
                                      <p:to x="100000" y="100000"/>
                                    </p:animScale>
                                    <p:animScale>
                                      <p:cBhvr>
                                        <p:cTn id="51" dur="26">
                                          <p:stCondLst>
                                            <p:cond delay="1312"/>
                                          </p:stCondLst>
                                        </p:cTn>
                                        <p:tgtEl>
                                          <p:spTgt spid="3">
                                            <p:txEl>
                                              <p:pRg st="2" end="2"/>
                                            </p:txEl>
                                          </p:spTgt>
                                        </p:tgtEl>
                                      </p:cBhvr>
                                      <p:to x="100000" y="80000"/>
                                    </p:animScale>
                                    <p:animScale>
                                      <p:cBhvr>
                                        <p:cTn id="52" dur="166" decel="50000">
                                          <p:stCondLst>
                                            <p:cond delay="1338"/>
                                          </p:stCondLst>
                                        </p:cTn>
                                        <p:tgtEl>
                                          <p:spTgt spid="3">
                                            <p:txEl>
                                              <p:pRg st="2" end="2"/>
                                            </p:txEl>
                                          </p:spTgt>
                                        </p:tgtEl>
                                      </p:cBhvr>
                                      <p:to x="100000" y="100000"/>
                                    </p:animScale>
                                    <p:animScale>
                                      <p:cBhvr>
                                        <p:cTn id="53" dur="26">
                                          <p:stCondLst>
                                            <p:cond delay="1642"/>
                                          </p:stCondLst>
                                        </p:cTn>
                                        <p:tgtEl>
                                          <p:spTgt spid="3">
                                            <p:txEl>
                                              <p:pRg st="2" end="2"/>
                                            </p:txEl>
                                          </p:spTgt>
                                        </p:tgtEl>
                                      </p:cBhvr>
                                      <p:to x="100000" y="90000"/>
                                    </p:animScale>
                                    <p:animScale>
                                      <p:cBhvr>
                                        <p:cTn id="54" dur="166" decel="50000">
                                          <p:stCondLst>
                                            <p:cond delay="1668"/>
                                          </p:stCondLst>
                                        </p:cTn>
                                        <p:tgtEl>
                                          <p:spTgt spid="3">
                                            <p:txEl>
                                              <p:pRg st="2" end="2"/>
                                            </p:txEl>
                                          </p:spTgt>
                                        </p:tgtEl>
                                      </p:cBhvr>
                                      <p:to x="100000" y="100000"/>
                                    </p:animScale>
                                    <p:animScale>
                                      <p:cBhvr>
                                        <p:cTn id="55" dur="26">
                                          <p:stCondLst>
                                            <p:cond delay="1808"/>
                                          </p:stCondLst>
                                        </p:cTn>
                                        <p:tgtEl>
                                          <p:spTgt spid="3">
                                            <p:txEl>
                                              <p:pRg st="2" end="2"/>
                                            </p:txEl>
                                          </p:spTgt>
                                        </p:tgtEl>
                                      </p:cBhvr>
                                      <p:to x="100000" y="95000"/>
                                    </p:animScale>
                                    <p:animScale>
                                      <p:cBhvr>
                                        <p:cTn id="56" dur="166" decel="50000">
                                          <p:stCondLst>
                                            <p:cond delay="1834"/>
                                          </p:stCondLst>
                                        </p:cTn>
                                        <p:tgtEl>
                                          <p:spTgt spid="3">
                                            <p:txEl>
                                              <p:pRg st="2" end="2"/>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3">
                                            <p:txEl>
                                              <p:pRg st="3" end="3"/>
                                            </p:txEl>
                                          </p:spTgt>
                                        </p:tgtEl>
                                        <p:attrNameLst>
                                          <p:attrName>style.visibility</p:attrName>
                                        </p:attrNameLst>
                                      </p:cBhvr>
                                      <p:to>
                                        <p:strVal val="visible"/>
                                      </p:to>
                                    </p:set>
                                    <p:animEffect transition="in" filter="wipe(down)">
                                      <p:cBhvr>
                                        <p:cTn id="61" dur="580">
                                          <p:stCondLst>
                                            <p:cond delay="0"/>
                                          </p:stCondLst>
                                        </p:cTn>
                                        <p:tgtEl>
                                          <p:spTgt spid="3">
                                            <p:txEl>
                                              <p:pRg st="3" end="3"/>
                                            </p:txEl>
                                          </p:spTgt>
                                        </p:tgtEl>
                                      </p:cBhvr>
                                    </p:animEffect>
                                    <p:anim calcmode="lin" valueType="num">
                                      <p:cBhvr>
                                        <p:cTn id="62"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3">
                                            <p:txEl>
                                              <p:pRg st="3" end="3"/>
                                            </p:txEl>
                                          </p:spTgt>
                                        </p:tgtEl>
                                      </p:cBhvr>
                                      <p:to x="100000" y="60000"/>
                                    </p:animScale>
                                    <p:animScale>
                                      <p:cBhvr>
                                        <p:cTn id="68" dur="166" decel="50000">
                                          <p:stCondLst>
                                            <p:cond delay="676"/>
                                          </p:stCondLst>
                                        </p:cTn>
                                        <p:tgtEl>
                                          <p:spTgt spid="3">
                                            <p:txEl>
                                              <p:pRg st="3" end="3"/>
                                            </p:txEl>
                                          </p:spTgt>
                                        </p:tgtEl>
                                      </p:cBhvr>
                                      <p:to x="100000" y="100000"/>
                                    </p:animScale>
                                    <p:animScale>
                                      <p:cBhvr>
                                        <p:cTn id="69" dur="26">
                                          <p:stCondLst>
                                            <p:cond delay="1312"/>
                                          </p:stCondLst>
                                        </p:cTn>
                                        <p:tgtEl>
                                          <p:spTgt spid="3">
                                            <p:txEl>
                                              <p:pRg st="3" end="3"/>
                                            </p:txEl>
                                          </p:spTgt>
                                        </p:tgtEl>
                                      </p:cBhvr>
                                      <p:to x="100000" y="80000"/>
                                    </p:animScale>
                                    <p:animScale>
                                      <p:cBhvr>
                                        <p:cTn id="70" dur="166" decel="50000">
                                          <p:stCondLst>
                                            <p:cond delay="1338"/>
                                          </p:stCondLst>
                                        </p:cTn>
                                        <p:tgtEl>
                                          <p:spTgt spid="3">
                                            <p:txEl>
                                              <p:pRg st="3" end="3"/>
                                            </p:txEl>
                                          </p:spTgt>
                                        </p:tgtEl>
                                      </p:cBhvr>
                                      <p:to x="100000" y="100000"/>
                                    </p:animScale>
                                    <p:animScale>
                                      <p:cBhvr>
                                        <p:cTn id="71" dur="26">
                                          <p:stCondLst>
                                            <p:cond delay="1642"/>
                                          </p:stCondLst>
                                        </p:cTn>
                                        <p:tgtEl>
                                          <p:spTgt spid="3">
                                            <p:txEl>
                                              <p:pRg st="3" end="3"/>
                                            </p:txEl>
                                          </p:spTgt>
                                        </p:tgtEl>
                                      </p:cBhvr>
                                      <p:to x="100000" y="90000"/>
                                    </p:animScale>
                                    <p:animScale>
                                      <p:cBhvr>
                                        <p:cTn id="72" dur="166" decel="50000">
                                          <p:stCondLst>
                                            <p:cond delay="1668"/>
                                          </p:stCondLst>
                                        </p:cTn>
                                        <p:tgtEl>
                                          <p:spTgt spid="3">
                                            <p:txEl>
                                              <p:pRg st="3" end="3"/>
                                            </p:txEl>
                                          </p:spTgt>
                                        </p:tgtEl>
                                      </p:cBhvr>
                                      <p:to x="100000" y="100000"/>
                                    </p:animScale>
                                    <p:animScale>
                                      <p:cBhvr>
                                        <p:cTn id="73" dur="26">
                                          <p:stCondLst>
                                            <p:cond delay="1808"/>
                                          </p:stCondLst>
                                        </p:cTn>
                                        <p:tgtEl>
                                          <p:spTgt spid="3">
                                            <p:txEl>
                                              <p:pRg st="3" end="3"/>
                                            </p:txEl>
                                          </p:spTgt>
                                        </p:tgtEl>
                                      </p:cBhvr>
                                      <p:to x="100000" y="95000"/>
                                    </p:animScale>
                                    <p:animScale>
                                      <p:cBhvr>
                                        <p:cTn id="74"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85235"/>
            <a:ext cx="3034680" cy="4876013"/>
          </a:xfrm>
        </p:spPr>
        <p:txBody>
          <a:bodyPr>
            <a:normAutofit fontScale="55000" lnSpcReduction="20000"/>
          </a:bodyPr>
          <a:lstStyle/>
          <a:p>
            <a:pPr marL="0" indent="0" algn="ctr">
              <a:buNone/>
            </a:pPr>
            <a:r>
              <a:rPr lang="es-CO" sz="5100" dirty="0" smtClean="0"/>
              <a:t>Los </a:t>
            </a:r>
            <a:r>
              <a:rPr lang="es-CO" sz="5100" dirty="0"/>
              <a:t>romanos rodearon a Jerusalén y finalmente la conquistaron por el hambre.  Cuando el hambre llegó al punto de desesperar a sus habitantes, las legiones romanas entraron en la ciudad y la tomaron. </a:t>
            </a:r>
          </a:p>
        </p:txBody>
      </p:sp>
      <p:pic>
        <p:nvPicPr>
          <p:cNvPr id="4" name="Picture 2" descr="http://upload.wikimedia.org/wikipedia/commons/thumb/0/08/Roberts_Siege_and_Destruction_of_Jerusalem.jpg/300px-Roberts_Siege_and_Destruction_of_Jerusalem.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1880" y="476672"/>
            <a:ext cx="5256584" cy="4968552"/>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0" y="5949280"/>
            <a:ext cx="9144000" cy="461665"/>
          </a:xfrm>
          <a:prstGeom prst="rect">
            <a:avLst/>
          </a:prstGeom>
        </p:spPr>
        <p:txBody>
          <a:bodyPr wrap="square">
            <a:spAutoFit/>
          </a:bodyPr>
          <a:lstStyle/>
          <a:p>
            <a:r>
              <a:rPr lang="es-CO" sz="2400" b="1" i="1" dirty="0">
                <a:solidFill>
                  <a:srgbClr val="FF0000"/>
                </a:solidFill>
              </a:rPr>
              <a:t>De esta forma se cumplió lo predicho por  el Señor Jesús 40 años </a:t>
            </a:r>
            <a:r>
              <a:rPr lang="es-CO" sz="2400" b="1" i="1" dirty="0" smtClean="0">
                <a:solidFill>
                  <a:srgbClr val="FF0000"/>
                </a:solidFill>
              </a:rPr>
              <a:t>antes.</a:t>
            </a:r>
            <a:endParaRPr lang="es-CO" sz="2400" b="1" i="1" dirty="0">
              <a:solidFill>
                <a:srgbClr val="FF0000"/>
              </a:solidFill>
            </a:endParaRPr>
          </a:p>
        </p:txBody>
      </p:sp>
    </p:spTree>
    <p:extLst>
      <p:ext uri="{BB962C8B-B14F-4D97-AF65-F5344CB8AC3E}">
        <p14:creationId xmlns:p14="http://schemas.microsoft.com/office/powerpoint/2010/main" val="1609990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Vertical)">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a:blipFill>
            <a:blip r:embed="rId2"/>
            <a:tile tx="0" ty="0" sx="100000" sy="100000" flip="none" algn="tl"/>
          </a:blipFill>
        </p:spPr>
        <p:txBody>
          <a:bodyPr>
            <a:normAutofit fontScale="92500" lnSpcReduction="10000"/>
          </a:bodyPr>
          <a:lstStyle/>
          <a:p>
            <a:pPr marL="0" indent="0" algn="ctr">
              <a:buNone/>
            </a:pPr>
            <a:r>
              <a:rPr lang="es-CO" dirty="0" smtClean="0"/>
              <a:t>El </a:t>
            </a:r>
            <a:r>
              <a:rPr lang="es-CO" dirty="0"/>
              <a:t>castigo sobrevendría por los pecados de la nación, especialmente por haber rechazado a los mensajeros de misericordia que Dios les había enviado una y otra </a:t>
            </a:r>
            <a:r>
              <a:rPr lang="es-CO" dirty="0" smtClean="0"/>
              <a:t>vez.</a:t>
            </a:r>
          </a:p>
          <a:p>
            <a:endParaRPr lang="es-CO" dirty="0"/>
          </a:p>
          <a:p>
            <a:pPr marL="0" indent="0" algn="ctr">
              <a:buNone/>
            </a:pPr>
            <a:r>
              <a:rPr lang="es-CO" dirty="0" smtClean="0">
                <a:solidFill>
                  <a:srgbClr val="FF0000"/>
                </a:solidFill>
              </a:rPr>
              <a:t>Mat. 23:34-35</a:t>
            </a:r>
            <a:r>
              <a:rPr lang="es-CO" dirty="0" smtClean="0"/>
              <a:t>.</a:t>
            </a:r>
            <a:r>
              <a:rPr lang="es-CO" i="1" dirty="0" smtClean="0">
                <a:latin typeface="Agency FB" pitchFamily="34" charset="0"/>
              </a:rPr>
              <a:t> Por </a:t>
            </a:r>
            <a:r>
              <a:rPr lang="es-CO" i="1" dirty="0">
                <a:latin typeface="Agency FB" pitchFamily="34" charset="0"/>
              </a:rPr>
              <a:t>tanto, he </a:t>
            </a:r>
            <a:r>
              <a:rPr lang="es-CO" i="1" dirty="0" smtClean="0">
                <a:latin typeface="Agency FB" pitchFamily="34" charset="0"/>
              </a:rPr>
              <a:t>aquí</a:t>
            </a:r>
            <a:r>
              <a:rPr lang="es-CO" i="1" u="sng" dirty="0" smtClean="0">
                <a:latin typeface="Agency FB" pitchFamily="34" charset="0"/>
              </a:rPr>
              <a:t> YO </a:t>
            </a:r>
            <a:r>
              <a:rPr lang="es-CO" i="1" dirty="0" smtClean="0">
                <a:latin typeface="Agency FB" pitchFamily="34" charset="0"/>
              </a:rPr>
              <a:t>os </a:t>
            </a:r>
            <a:r>
              <a:rPr lang="es-CO" i="1" dirty="0">
                <a:latin typeface="Agency FB" pitchFamily="34" charset="0"/>
              </a:rPr>
              <a:t>envío profetas y sabios y escribas; y de ellos, a unos mataréis y crucificaréis, y a otros azotaréis en vuestras sinagogas, y perseguiréis de ciudad en ciudad</a:t>
            </a:r>
            <a:r>
              <a:rPr lang="es-CO" i="1" dirty="0" smtClean="0">
                <a:latin typeface="Agency FB" pitchFamily="34" charset="0"/>
              </a:rPr>
              <a:t>; </a:t>
            </a:r>
            <a:r>
              <a:rPr lang="es-CO" b="1" i="1" baseline="30000" dirty="0" smtClean="0">
                <a:latin typeface="Agency FB" pitchFamily="34" charset="0"/>
              </a:rPr>
              <a:t>35 </a:t>
            </a:r>
            <a:r>
              <a:rPr lang="es-CO" i="1" dirty="0">
                <a:latin typeface="Agency FB" pitchFamily="34" charset="0"/>
              </a:rPr>
              <a:t>para que venga sobre vosotros toda la sangre justa que se ha derramado sobre la tierra, desde la sangre de Abel el justo hasta la sangre de Zacarías hijo de Berequías, a quien matasteis entre el templo y el altar </a:t>
            </a:r>
            <a:r>
              <a:rPr lang="es-CO" i="1" dirty="0" smtClean="0">
                <a:latin typeface="Agency FB" pitchFamily="34" charset="0"/>
              </a:rPr>
              <a:t>La </a:t>
            </a:r>
            <a:r>
              <a:rPr lang="es-CO" i="1" dirty="0">
                <a:latin typeface="Agency FB" pitchFamily="34" charset="0"/>
              </a:rPr>
              <a:t>retribución por todos estos crímenes vendría “sobre </a:t>
            </a:r>
            <a:r>
              <a:rPr lang="es-CO" i="1" dirty="0" smtClean="0">
                <a:latin typeface="Agency FB" pitchFamily="34" charset="0"/>
              </a:rPr>
              <a:t>esta </a:t>
            </a:r>
            <a:r>
              <a:rPr lang="es-CO" i="1" dirty="0">
                <a:latin typeface="Agency FB" pitchFamily="34" charset="0"/>
              </a:rPr>
              <a:t>generación</a:t>
            </a:r>
            <a:r>
              <a:rPr lang="es-CO" i="1" dirty="0" smtClean="0">
                <a:latin typeface="Agency FB" pitchFamily="34" charset="0"/>
              </a:rPr>
              <a:t>”.</a:t>
            </a:r>
          </a:p>
          <a:p>
            <a:endParaRPr lang="es-CO" i="1" dirty="0">
              <a:latin typeface="Agency FB" pitchFamily="34" charset="0"/>
            </a:endParaRPr>
          </a:p>
        </p:txBody>
      </p:sp>
    </p:spTree>
    <p:extLst>
      <p:ext uri="{BB962C8B-B14F-4D97-AF65-F5344CB8AC3E}">
        <p14:creationId xmlns:p14="http://schemas.microsoft.com/office/powerpoint/2010/main" val="2603326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a:blipFill>
            <a:blip r:embed="rId2"/>
            <a:tile tx="0" ty="0" sx="100000" sy="100000" flip="none" algn="tl"/>
          </a:blipFill>
        </p:spPr>
        <p:txBody>
          <a:bodyPr>
            <a:normAutofit fontScale="85000" lnSpcReduction="20000"/>
          </a:bodyPr>
          <a:lstStyle/>
          <a:p>
            <a:pPr marL="0" indent="0">
              <a:buNone/>
            </a:pPr>
            <a:r>
              <a:rPr lang="es-CO" dirty="0" smtClean="0"/>
              <a:t>Los mensajeros que Cristo les envió después de su ascenso al cielo fueron los doce apóstoles, compuestos por profetas y sabios y escribas más la iglesia en </a:t>
            </a:r>
            <a:r>
              <a:rPr lang="es-CO" smtClean="0"/>
              <a:t>general y  la </a:t>
            </a:r>
            <a:r>
              <a:rPr lang="es-CO" dirty="0" smtClean="0"/>
              <a:t>Biblia registra como fueron recibidos los mensajeros de Dios.</a:t>
            </a:r>
          </a:p>
          <a:p>
            <a:r>
              <a:rPr lang="es-CO" dirty="0" smtClean="0"/>
              <a:t>Esteban fue rechazado y apedreado </a:t>
            </a:r>
            <a:r>
              <a:rPr lang="es-CO" dirty="0" smtClean="0">
                <a:solidFill>
                  <a:srgbClr val="FF0000"/>
                </a:solidFill>
              </a:rPr>
              <a:t>(Hec.7:54-6).</a:t>
            </a:r>
          </a:p>
          <a:p>
            <a:r>
              <a:rPr lang="es-CO" dirty="0" smtClean="0"/>
              <a:t>La iglesia fue perseguida y muchos fueron  encarcelados </a:t>
            </a:r>
            <a:r>
              <a:rPr lang="es-CO" dirty="0" smtClean="0">
                <a:solidFill>
                  <a:srgbClr val="FF0000"/>
                </a:solidFill>
              </a:rPr>
              <a:t>(Hec.8:1-4).</a:t>
            </a:r>
          </a:p>
          <a:p>
            <a:r>
              <a:rPr lang="es-CO" dirty="0" smtClean="0"/>
              <a:t> Pedro y Juan fueron encarcelados </a:t>
            </a:r>
            <a:r>
              <a:rPr lang="es-CO" dirty="0" smtClean="0">
                <a:solidFill>
                  <a:srgbClr val="FF0000"/>
                </a:solidFill>
              </a:rPr>
              <a:t>(Hec.4:1-3).</a:t>
            </a:r>
          </a:p>
          <a:p>
            <a:r>
              <a:rPr lang="es-CO" dirty="0" smtClean="0"/>
              <a:t>Santiago fue muerto a espada </a:t>
            </a:r>
            <a:r>
              <a:rPr lang="es-CO" dirty="0" smtClean="0">
                <a:solidFill>
                  <a:srgbClr val="FF0000"/>
                </a:solidFill>
              </a:rPr>
              <a:t>(Hec.12:1,2).</a:t>
            </a:r>
          </a:p>
          <a:p>
            <a:r>
              <a:rPr lang="es-CO" dirty="0" smtClean="0"/>
              <a:t>Pedro nuevamente fue encarcelado </a:t>
            </a:r>
            <a:r>
              <a:rPr lang="es-CO" dirty="0" smtClean="0">
                <a:solidFill>
                  <a:srgbClr val="FF0000"/>
                </a:solidFill>
              </a:rPr>
              <a:t>(Hec.12:3)</a:t>
            </a:r>
            <a:r>
              <a:rPr lang="es-CO" dirty="0" smtClean="0"/>
              <a:t>, y finalmente murió crucificado.</a:t>
            </a:r>
          </a:p>
          <a:p>
            <a:r>
              <a:rPr lang="es-CO" dirty="0" smtClean="0"/>
              <a:t>Pablo fue azotado cinco veces, apedreado, encarcelado y decapitado</a:t>
            </a:r>
            <a:r>
              <a:rPr lang="es-CO" dirty="0" smtClean="0">
                <a:solidFill>
                  <a:srgbClr val="FF0000"/>
                </a:solidFill>
              </a:rPr>
              <a:t> (lea 2Cor.11:23-25</a:t>
            </a:r>
            <a:r>
              <a:rPr lang="es-CO" dirty="0" smtClean="0">
                <a:solidFill>
                  <a:srgbClr val="FF0000"/>
                </a:solidFill>
              </a:rPr>
              <a:t>).</a:t>
            </a:r>
          </a:p>
          <a:p>
            <a:r>
              <a:rPr lang="es-CO" dirty="0" smtClean="0"/>
              <a:t>Juan fue arrojado en una paila con aceite hirviendo </a:t>
            </a:r>
            <a:r>
              <a:rPr lang="es-CO" dirty="0"/>
              <a:t>c</a:t>
            </a:r>
            <a:r>
              <a:rPr lang="es-CO" dirty="0" smtClean="0"/>
              <a:t>on el fin de matarlo pero no murió, fue encarcela en la isla de Patmos</a:t>
            </a:r>
            <a:r>
              <a:rPr lang="es-CO" dirty="0" smtClean="0">
                <a:solidFill>
                  <a:srgbClr val="FF0000"/>
                </a:solidFill>
              </a:rPr>
              <a:t> (lea Apoc.1:9).  </a:t>
            </a:r>
            <a:r>
              <a:rPr lang="es-CO" dirty="0" smtClean="0">
                <a:solidFill>
                  <a:srgbClr val="FF0000"/>
                </a:solidFill>
              </a:rPr>
              <a:t> </a:t>
            </a:r>
            <a:endParaRPr lang="es-CO" dirty="0">
              <a:solidFill>
                <a:srgbClr val="FF0000"/>
              </a:solidFill>
            </a:endParaRPr>
          </a:p>
        </p:txBody>
      </p:sp>
    </p:spTree>
    <p:extLst>
      <p:ext uri="{BB962C8B-B14F-4D97-AF65-F5344CB8AC3E}">
        <p14:creationId xmlns:p14="http://schemas.microsoft.com/office/powerpoint/2010/main" val="1635165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p:cTn id="31"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 calcmode="lin" valueType="num">
                                      <p:cBhvr>
                                        <p:cTn id="3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4" end="4"/>
                                            </p:txEl>
                                          </p:spTgt>
                                        </p:tgtEl>
                                        <p:attrNameLst>
                                          <p:attrName>style.visibility</p:attrName>
                                        </p:attrNameLst>
                                      </p:cBhvr>
                                      <p:to>
                                        <p:strVal val="visible"/>
                                      </p:to>
                                    </p:set>
                                    <p:anim calcmode="lin" valueType="num">
                                      <p:cBhvr>
                                        <p:cTn id="4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4" end="4"/>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3">
                                            <p:txEl>
                                              <p:pRg st="5" end="5"/>
                                            </p:txEl>
                                          </p:spTgt>
                                        </p:tgtEl>
                                        <p:attrNameLst>
                                          <p:attrName>style.visibility</p:attrName>
                                        </p:attrNameLst>
                                      </p:cBhvr>
                                      <p:to>
                                        <p:strVal val="visible"/>
                                      </p:to>
                                    </p:set>
                                    <p:anim calcmode="lin" valueType="num">
                                      <p:cBhvr>
                                        <p:cTn id="55"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5" end="5"/>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3">
                                            <p:txEl>
                                              <p:pRg st="6" end="6"/>
                                            </p:txEl>
                                          </p:spTgt>
                                        </p:tgtEl>
                                        <p:attrNameLst>
                                          <p:attrName>style.visibility</p:attrName>
                                        </p:attrNameLst>
                                      </p:cBhvr>
                                      <p:to>
                                        <p:strVal val="visible"/>
                                      </p:to>
                                    </p:set>
                                    <p:anim calcmode="lin" valueType="num">
                                      <p:cBhvr>
                                        <p:cTn id="63"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64"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65"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66" dur="1000"/>
                                        <p:tgtEl>
                                          <p:spTgt spid="3">
                                            <p:txEl>
                                              <p:pRg st="6" end="6"/>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31" presetClass="entr" presetSubtype="0" fill="hold" grpId="0" nodeType="clickEffect">
                                  <p:stCondLst>
                                    <p:cond delay="0"/>
                                  </p:stCondLst>
                                  <p:childTnLst>
                                    <p:set>
                                      <p:cBhvr>
                                        <p:cTn id="70" dur="1" fill="hold">
                                          <p:stCondLst>
                                            <p:cond delay="0"/>
                                          </p:stCondLst>
                                        </p:cTn>
                                        <p:tgtEl>
                                          <p:spTgt spid="3">
                                            <p:txEl>
                                              <p:pRg st="7" end="7"/>
                                            </p:txEl>
                                          </p:spTgt>
                                        </p:tgtEl>
                                        <p:attrNameLst>
                                          <p:attrName>style.visibility</p:attrName>
                                        </p:attrNameLst>
                                      </p:cBhvr>
                                      <p:to>
                                        <p:strVal val="visible"/>
                                      </p:to>
                                    </p:set>
                                    <p:anim calcmode="lin" valueType="num">
                                      <p:cBhvr>
                                        <p:cTn id="71"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72"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73"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74" dur="1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85000" lnSpcReduction="20000"/>
          </a:bodyPr>
          <a:lstStyle/>
          <a:p>
            <a:pPr marL="0" indent="0" algn="ctr">
              <a:buNone/>
            </a:pPr>
            <a:r>
              <a:rPr lang="es-CO" sz="3800" b="1" i="1" dirty="0" smtClean="0">
                <a:latin typeface="Agency FB" pitchFamily="34" charset="0"/>
              </a:rPr>
              <a:t>Los </a:t>
            </a:r>
            <a:r>
              <a:rPr lang="es-CO" sz="3800" b="1" i="1" dirty="0">
                <a:latin typeface="Agency FB" pitchFamily="34" charset="0"/>
              </a:rPr>
              <a:t>pecados actuales determinan la </a:t>
            </a:r>
            <a:r>
              <a:rPr lang="es-CO" sz="3800" b="1" i="1" dirty="0" smtClean="0">
                <a:latin typeface="Agency FB" pitchFamily="34" charset="0"/>
              </a:rPr>
              <a:t>culpabilidad</a:t>
            </a:r>
            <a:endParaRPr lang="es-CO" sz="3800" b="1" i="1" dirty="0">
              <a:latin typeface="Agency FB" pitchFamily="34" charset="0"/>
            </a:endParaRPr>
          </a:p>
          <a:p>
            <a:pPr marL="0" indent="0" algn="ctr">
              <a:buNone/>
            </a:pPr>
            <a:r>
              <a:rPr lang="es-CO" dirty="0"/>
              <a:t>La generación que Jesús censuró no era responsable por los pecados de sus padres sino sólo hasta donde seguían sus malas </a:t>
            </a:r>
            <a:r>
              <a:rPr lang="es-CO" dirty="0" smtClean="0"/>
              <a:t>prácticas </a:t>
            </a:r>
            <a:r>
              <a:rPr lang="es-CO" dirty="0" smtClean="0">
                <a:solidFill>
                  <a:srgbClr val="FF0000"/>
                </a:solidFill>
              </a:rPr>
              <a:t>(lea Eze.18:20)</a:t>
            </a:r>
            <a:r>
              <a:rPr lang="es-CO" dirty="0" smtClean="0"/>
              <a:t>, </a:t>
            </a:r>
            <a:r>
              <a:rPr lang="es-CO" dirty="0"/>
              <a:t>y de ese modo se hicieron responsables por su conducta de odio y venganza al perseguir a los antiguos mensajeros de Dios. </a:t>
            </a:r>
            <a:endParaRPr lang="es-CO" dirty="0" smtClean="0"/>
          </a:p>
          <a:p>
            <a:pPr marL="0" indent="0" algn="ctr">
              <a:buNone/>
            </a:pPr>
            <a:endParaRPr lang="es-CO" dirty="0" smtClean="0"/>
          </a:p>
          <a:p>
            <a:pPr marL="0" indent="0" algn="ctr">
              <a:buNone/>
            </a:pPr>
            <a:r>
              <a:rPr lang="es-CO" dirty="0" smtClean="0"/>
              <a:t> </a:t>
            </a:r>
            <a:r>
              <a:rPr lang="es-CO" dirty="0"/>
              <a:t>Las misericordias y advertencias de esos días, que rechazó esa generación, fue lo que fijó sobre ellos una culpa que la sangre de los bueyes y los machos cabríos no podía lavar.  </a:t>
            </a:r>
            <a:endParaRPr lang="es-CO" dirty="0" smtClean="0"/>
          </a:p>
          <a:p>
            <a:pPr marL="0" indent="0" algn="ctr">
              <a:buNone/>
            </a:pPr>
            <a:r>
              <a:rPr lang="es-CO" dirty="0" smtClean="0"/>
              <a:t>Orgullosos</a:t>
            </a:r>
            <a:r>
              <a:rPr lang="es-CO" dirty="0"/>
              <a:t>, autosuficientes y altivos, se habían separado más y más del cielo hasta el punto de convertirse en súbditos voluntarios de Satanás.  Durante siglos la nación judía había estado forjando los grillos con que esa generación se aprisionaba irrevocablemente </a:t>
            </a:r>
            <a:r>
              <a:rPr lang="es-CO" dirty="0">
                <a:solidFill>
                  <a:srgbClr val="FF0000"/>
                </a:solidFill>
              </a:rPr>
              <a:t>(3SP 10-11).Extraido del Comentario </a:t>
            </a:r>
            <a:r>
              <a:rPr lang="es-CO" dirty="0" smtClean="0">
                <a:solidFill>
                  <a:srgbClr val="FF0000"/>
                </a:solidFill>
              </a:rPr>
              <a:t>Bíblico </a:t>
            </a:r>
            <a:r>
              <a:rPr lang="es-CO" dirty="0">
                <a:solidFill>
                  <a:srgbClr val="FF0000"/>
                </a:solidFill>
              </a:rPr>
              <a:t>adventista.</a:t>
            </a:r>
            <a:endParaRPr lang="es-CO" dirty="0"/>
          </a:p>
        </p:txBody>
      </p:sp>
    </p:spTree>
    <p:extLst>
      <p:ext uri="{BB962C8B-B14F-4D97-AF65-F5344CB8AC3E}">
        <p14:creationId xmlns:p14="http://schemas.microsoft.com/office/powerpoint/2010/main" val="622628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heel(1)">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heel(1)">
                                      <p:cBhvr>
                                        <p:cTn id="2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blipFill>
            <a:blip r:embed="rId2"/>
            <a:tile tx="0" ty="0" sx="100000" sy="100000" flip="none" algn="tl"/>
          </a:blipFill>
        </p:spPr>
        <p:txBody>
          <a:bodyPr>
            <a:normAutofit fontScale="90000"/>
          </a:bodyPr>
          <a:lstStyle/>
          <a:p>
            <a:r>
              <a:rPr lang="es-CO" dirty="0" smtClean="0"/>
              <a:t>Dios ama a toso los hombres, pero, </a:t>
            </a:r>
            <a:r>
              <a:rPr lang="es-CO" b="1" i="1" dirty="0" smtClean="0">
                <a:latin typeface="Agency FB" pitchFamily="34" charset="0"/>
              </a:rPr>
              <a:t>¿Por quienes siente un amor especial? </a:t>
            </a:r>
            <a:endParaRPr lang="es-CO" b="1" i="1" dirty="0">
              <a:latin typeface="Agency FB" pitchFamily="34" charset="0"/>
            </a:endParaRPr>
          </a:p>
        </p:txBody>
      </p:sp>
      <p:sp>
        <p:nvSpPr>
          <p:cNvPr id="3" name="2 Marcador de contenido"/>
          <p:cNvSpPr>
            <a:spLocks noGrp="1"/>
          </p:cNvSpPr>
          <p:nvPr>
            <p:ph idx="1"/>
          </p:nvPr>
        </p:nvSpPr>
        <p:spPr>
          <a:xfrm>
            <a:off x="457200" y="1600200"/>
            <a:ext cx="8229600" cy="4925144"/>
          </a:xfrm>
          <a:solidFill>
            <a:schemeClr val="accent6">
              <a:lumMod val="60000"/>
              <a:lumOff val="40000"/>
            </a:schemeClr>
          </a:solidFill>
        </p:spPr>
        <p:txBody>
          <a:bodyPr>
            <a:normAutofit fontScale="85000" lnSpcReduction="10000"/>
          </a:bodyPr>
          <a:lstStyle/>
          <a:p>
            <a:pPr marL="0" indent="0" algn="ctr">
              <a:buNone/>
            </a:pPr>
            <a:r>
              <a:rPr lang="es-CO" sz="3500" b="1" dirty="0" smtClean="0">
                <a:solidFill>
                  <a:srgbClr val="FF0000"/>
                </a:solidFill>
              </a:rPr>
              <a:t>Isaías 43:4.</a:t>
            </a:r>
            <a:r>
              <a:rPr lang="es-CO" dirty="0"/>
              <a:t> </a:t>
            </a:r>
            <a:r>
              <a:rPr lang="es-CO" dirty="0" smtClean="0"/>
              <a:t>«</a:t>
            </a:r>
            <a:r>
              <a:rPr lang="es-CO" i="1" dirty="0" smtClean="0">
                <a:latin typeface="Agency FB" pitchFamily="34" charset="0"/>
              </a:rPr>
              <a:t>Porque </a:t>
            </a:r>
            <a:r>
              <a:rPr lang="es-CO" i="1" dirty="0">
                <a:latin typeface="Agency FB" pitchFamily="34" charset="0"/>
              </a:rPr>
              <a:t>a mis ojos eres de gran estima, </a:t>
            </a:r>
            <a:r>
              <a:rPr lang="es-CO" i="1" dirty="0" smtClean="0">
                <a:latin typeface="Agency FB" pitchFamily="34" charset="0"/>
              </a:rPr>
              <a:t>eres </a:t>
            </a:r>
            <a:r>
              <a:rPr lang="es-CO" i="1" dirty="0">
                <a:latin typeface="Agency FB" pitchFamily="34" charset="0"/>
              </a:rPr>
              <a:t>honorable y yo te he amado; </a:t>
            </a:r>
            <a:r>
              <a:rPr lang="es-CO" i="1" dirty="0" smtClean="0">
                <a:latin typeface="Agency FB" pitchFamily="34" charset="0"/>
              </a:rPr>
              <a:t>daré</a:t>
            </a:r>
            <a:r>
              <a:rPr lang="es-CO" i="1" dirty="0">
                <a:latin typeface="Agency FB" pitchFamily="34" charset="0"/>
              </a:rPr>
              <a:t>, pues, hombres a cambio de ti </a:t>
            </a:r>
            <a:r>
              <a:rPr lang="es-CO" i="1" dirty="0" smtClean="0">
                <a:latin typeface="Agency FB" pitchFamily="34" charset="0"/>
              </a:rPr>
              <a:t>y </a:t>
            </a:r>
            <a:r>
              <a:rPr lang="es-CO" i="1" dirty="0">
                <a:latin typeface="Agency FB" pitchFamily="34" charset="0"/>
              </a:rPr>
              <a:t>naciones a cambio de tu </a:t>
            </a:r>
            <a:r>
              <a:rPr lang="es-CO" i="1" dirty="0" smtClean="0">
                <a:latin typeface="Agency FB" pitchFamily="34" charset="0"/>
              </a:rPr>
              <a:t>vida</a:t>
            </a:r>
            <a:r>
              <a:rPr lang="es-CO" dirty="0" smtClean="0"/>
              <a:t>».</a:t>
            </a:r>
          </a:p>
          <a:p>
            <a:pPr marL="0" indent="0" algn="ctr">
              <a:buNone/>
            </a:pPr>
            <a:r>
              <a:rPr lang="es-CO" dirty="0" smtClean="0"/>
              <a:t>Por </a:t>
            </a:r>
            <a:r>
              <a:rPr lang="es-CO" dirty="0"/>
              <a:t>causa de su amor a Israel, Dios estaba dispuesto a hacer cuanto pudiera necesitar su pueblo. </a:t>
            </a:r>
            <a:r>
              <a:rPr lang="es-CO" dirty="0" smtClean="0"/>
              <a:t> En </a:t>
            </a:r>
            <a:r>
              <a:rPr lang="es-CO" dirty="0"/>
              <a:t>los días de Moisés este amor se demostró cuando los hebreos fueron liberados de Egipto, y en los días de Isaías, cuando fueron salvados de </a:t>
            </a:r>
            <a:r>
              <a:rPr lang="es-CO" dirty="0" smtClean="0"/>
              <a:t>Senaquerib Rey de Asiria.  </a:t>
            </a:r>
          </a:p>
          <a:p>
            <a:pPr marL="0" indent="0" algn="ctr">
              <a:buNone/>
            </a:pPr>
            <a:r>
              <a:rPr lang="es-CO" dirty="0" smtClean="0"/>
              <a:t>El </a:t>
            </a:r>
            <a:r>
              <a:rPr lang="es-CO" dirty="0"/>
              <a:t>amor de Dios para con Israel era imparcial, pues Dios no hace “</a:t>
            </a:r>
            <a:r>
              <a:rPr lang="es-CO" i="1" dirty="0">
                <a:latin typeface="Agency FB" pitchFamily="34" charset="0"/>
              </a:rPr>
              <a:t>acepción de personas</a:t>
            </a:r>
            <a:r>
              <a:rPr lang="es-CO" dirty="0"/>
              <a:t>” </a:t>
            </a:r>
            <a:r>
              <a:rPr lang="es-CO" dirty="0" smtClean="0">
                <a:solidFill>
                  <a:srgbClr val="FF0000"/>
                </a:solidFill>
              </a:rPr>
              <a:t>(Hech. 10:34</a:t>
            </a:r>
            <a:r>
              <a:rPr lang="es-CO" dirty="0">
                <a:solidFill>
                  <a:srgbClr val="FF0000"/>
                </a:solidFill>
              </a:rPr>
              <a:t>)</a:t>
            </a:r>
            <a:r>
              <a:rPr lang="es-CO" dirty="0"/>
              <a:t>.  Delante de Dios no tiene valor la nacionalidad, sino el carácter </a:t>
            </a:r>
            <a:r>
              <a:rPr lang="es-CO" dirty="0" smtClean="0">
                <a:solidFill>
                  <a:srgbClr val="FF0000"/>
                </a:solidFill>
              </a:rPr>
              <a:t>(Hech.10:35</a:t>
            </a:r>
            <a:r>
              <a:rPr lang="es-CO" dirty="0">
                <a:solidFill>
                  <a:srgbClr val="FF0000"/>
                </a:solidFill>
              </a:rPr>
              <a:t>). </a:t>
            </a:r>
          </a:p>
        </p:txBody>
      </p:sp>
    </p:spTree>
    <p:extLst>
      <p:ext uri="{BB962C8B-B14F-4D97-AF65-F5344CB8AC3E}">
        <p14:creationId xmlns:p14="http://schemas.microsoft.com/office/powerpoint/2010/main" val="2920687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85000" lnSpcReduction="10000"/>
          </a:bodyPr>
          <a:lstStyle/>
          <a:p>
            <a:pPr marL="0" indent="0" algn="ctr">
              <a:buNone/>
            </a:pPr>
            <a:r>
              <a:rPr lang="es-CO" sz="3600" b="1" dirty="0" smtClean="0">
                <a:solidFill>
                  <a:srgbClr val="FF0000"/>
                </a:solidFill>
              </a:rPr>
              <a:t>Mal.3:17</a:t>
            </a:r>
            <a:r>
              <a:rPr lang="es-CO" dirty="0" smtClean="0"/>
              <a:t>.</a:t>
            </a:r>
            <a:r>
              <a:rPr lang="es-CO" b="1" baseline="30000" dirty="0"/>
              <a:t> </a:t>
            </a:r>
            <a:r>
              <a:rPr lang="es-CO" b="1" baseline="30000" dirty="0" smtClean="0"/>
              <a:t>«</a:t>
            </a:r>
            <a:r>
              <a:rPr lang="es-CO" b="1" dirty="0" smtClean="0">
                <a:latin typeface="Agency FB" pitchFamily="34" charset="0"/>
              </a:rPr>
              <a:t>Y </a:t>
            </a:r>
            <a:r>
              <a:rPr lang="es-CO" b="1" dirty="0">
                <a:latin typeface="Agency FB" pitchFamily="34" charset="0"/>
              </a:rPr>
              <a:t>serán para mí especial tesoro, ha dicho Jehová de los ejércitos, en el día en que yo actúe; y los perdonaré, como el hombre que perdona a su hijo que le </a:t>
            </a:r>
            <a:r>
              <a:rPr lang="es-CO" b="1" dirty="0" smtClean="0">
                <a:latin typeface="Agency FB" pitchFamily="34" charset="0"/>
              </a:rPr>
              <a:t>sirve</a:t>
            </a:r>
            <a:r>
              <a:rPr lang="es-CO" dirty="0" smtClean="0"/>
              <a:t>».</a:t>
            </a:r>
            <a:r>
              <a:rPr lang="es-CO" b="1" dirty="0" smtClean="0"/>
              <a:t> </a:t>
            </a:r>
            <a:endParaRPr lang="es-CO" b="1" dirty="0"/>
          </a:p>
          <a:p>
            <a:pPr marL="0" indent="0" algn="ctr">
              <a:buNone/>
            </a:pPr>
            <a:r>
              <a:rPr lang="es-CO" dirty="0" smtClean="0"/>
              <a:t>En </a:t>
            </a:r>
            <a:r>
              <a:rPr lang="es-CO" dirty="0"/>
              <a:t>el día cuando los pecadores de Israel comparezcan ante el tribunal de la justicia divina, Dios promete reconocer su “</a:t>
            </a:r>
            <a:r>
              <a:rPr lang="es-CO" i="1" u="sng" dirty="0"/>
              <a:t>especial tesoro</a:t>
            </a:r>
            <a:r>
              <a:rPr lang="es-CO" dirty="0" smtClean="0"/>
              <a:t>” (entre todos ellos) </a:t>
            </a:r>
            <a:r>
              <a:rPr lang="es-CO" dirty="0"/>
              <a:t>y preservarlo de la suerte de los </a:t>
            </a:r>
            <a:r>
              <a:rPr lang="es-CO" dirty="0" smtClean="0"/>
              <a:t>impíos (</a:t>
            </a:r>
            <a:r>
              <a:rPr lang="es-CO" i="1" dirty="0" smtClean="0"/>
              <a:t>que no quisieron obedecerme</a:t>
            </a:r>
            <a:r>
              <a:rPr lang="es-CO" dirty="0" smtClean="0"/>
              <a:t>). Nota: recuerde que mezclada con el trigo está la cizaña</a:t>
            </a:r>
          </a:p>
          <a:p>
            <a:pPr marL="0" indent="0" algn="ctr">
              <a:buNone/>
            </a:pPr>
            <a:r>
              <a:rPr lang="es-CO" dirty="0" smtClean="0"/>
              <a:t> </a:t>
            </a:r>
            <a:r>
              <a:rPr lang="es-CO" dirty="0" smtClean="0">
                <a:solidFill>
                  <a:srgbClr val="FF0000"/>
                </a:solidFill>
              </a:rPr>
              <a:t>(lea Mat.13:24-30).</a:t>
            </a:r>
            <a:r>
              <a:rPr lang="es-CO" dirty="0" smtClean="0"/>
              <a:t>  </a:t>
            </a:r>
            <a:endParaRPr lang="es-CO" dirty="0"/>
          </a:p>
          <a:p>
            <a:pPr marL="0" indent="0">
              <a:buNone/>
            </a:pPr>
            <a:endParaRPr lang="es-CO" b="1" dirty="0" smtClean="0"/>
          </a:p>
          <a:p>
            <a:pPr marL="0" indent="0">
              <a:buNone/>
            </a:pPr>
            <a:r>
              <a:rPr lang="es-CO" b="1" dirty="0" smtClean="0"/>
              <a:t>Especial tesoro, quiere decir: </a:t>
            </a:r>
            <a:r>
              <a:rPr lang="es-CO" dirty="0" smtClean="0"/>
              <a:t>“</a:t>
            </a:r>
            <a:r>
              <a:rPr lang="es-CO" i="1" u="sng" dirty="0" smtClean="0">
                <a:latin typeface="Agency FB" pitchFamily="34" charset="0"/>
              </a:rPr>
              <a:t>propiedad </a:t>
            </a:r>
            <a:r>
              <a:rPr lang="es-CO" i="1" u="sng" dirty="0">
                <a:latin typeface="Agency FB" pitchFamily="34" charset="0"/>
              </a:rPr>
              <a:t>personal</a:t>
            </a:r>
            <a:r>
              <a:rPr lang="es-CO" dirty="0" smtClean="0"/>
              <a:t>”, </a:t>
            </a:r>
            <a:r>
              <a:rPr lang="es-CO" dirty="0"/>
              <a:t>o “</a:t>
            </a:r>
            <a:r>
              <a:rPr lang="es-CO" i="1" u="sng" dirty="0">
                <a:latin typeface="Agency FB" pitchFamily="34" charset="0"/>
              </a:rPr>
              <a:t>posesión </a:t>
            </a:r>
            <a:r>
              <a:rPr lang="es-CO" i="1" u="sng" dirty="0" smtClean="0">
                <a:latin typeface="Agency FB" pitchFamily="34" charset="0"/>
              </a:rPr>
              <a:t>privada</a:t>
            </a:r>
            <a:r>
              <a:rPr lang="es-CO" dirty="0" smtClean="0"/>
              <a:t>”. «</a:t>
            </a:r>
            <a:r>
              <a:rPr lang="es-CO" b="1" dirty="0" smtClean="0"/>
              <a:t>Los perdonaré», </a:t>
            </a:r>
            <a:r>
              <a:rPr lang="es-CO" dirty="0" smtClean="0"/>
              <a:t>dice Dios</a:t>
            </a:r>
            <a:r>
              <a:rPr lang="es-CO" b="1" dirty="0" smtClean="0"/>
              <a:t>. </a:t>
            </a:r>
            <a:r>
              <a:rPr lang="es-CO" dirty="0" smtClean="0"/>
              <a:t>Hay </a:t>
            </a:r>
            <a:r>
              <a:rPr lang="es-CO" dirty="0"/>
              <a:t>dos razones para que Dios sea misericordioso con sus hijos fieles: </a:t>
            </a:r>
            <a:r>
              <a:rPr lang="es-CO" dirty="0" smtClean="0"/>
              <a:t>(</a:t>
            </a:r>
            <a:r>
              <a:rPr lang="es-CO" sz="3300" b="1" dirty="0" smtClean="0">
                <a:solidFill>
                  <a:srgbClr val="FF0000"/>
                </a:solidFill>
              </a:rPr>
              <a:t>1</a:t>
            </a:r>
            <a:r>
              <a:rPr lang="es-CO" dirty="0" smtClean="0"/>
              <a:t>), son </a:t>
            </a:r>
            <a:r>
              <a:rPr lang="es-CO" dirty="0"/>
              <a:t>sus </a:t>
            </a:r>
            <a:r>
              <a:rPr lang="es-CO" dirty="0" smtClean="0"/>
              <a:t>hijos y (</a:t>
            </a:r>
            <a:r>
              <a:rPr lang="es-CO" sz="3300" b="1" dirty="0" smtClean="0">
                <a:solidFill>
                  <a:srgbClr val="FF0000"/>
                </a:solidFill>
              </a:rPr>
              <a:t>2</a:t>
            </a:r>
            <a:r>
              <a:rPr lang="es-CO" dirty="0" smtClean="0"/>
              <a:t>), le </a:t>
            </a:r>
            <a:r>
              <a:rPr lang="es-CO" dirty="0"/>
              <a:t>sirven como hijos </a:t>
            </a:r>
            <a:r>
              <a:rPr lang="es-CO" dirty="0" smtClean="0"/>
              <a:t>obedientes. </a:t>
            </a:r>
            <a:endParaRPr lang="es-CO" dirty="0"/>
          </a:p>
          <a:p>
            <a:pPr marL="0" indent="0">
              <a:buNone/>
            </a:pPr>
            <a:endParaRPr lang="es-CO" dirty="0"/>
          </a:p>
          <a:p>
            <a:endParaRPr lang="es-CO" dirty="0"/>
          </a:p>
        </p:txBody>
      </p:sp>
    </p:spTree>
    <p:extLst>
      <p:ext uri="{BB962C8B-B14F-4D97-AF65-F5344CB8AC3E}">
        <p14:creationId xmlns:p14="http://schemas.microsoft.com/office/powerpoint/2010/main" val="2768971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wipe(down)">
                                      <p:cBhvr>
                                        <p:cTn id="14" dur="500"/>
                                        <p:tgtEl>
                                          <p:spTgt spid="3">
                                            <p:txEl>
                                              <p:pRg st="1" end="1"/>
                                            </p:txEl>
                                          </p:spTgt>
                                        </p:tgtEl>
                                      </p:cBhvr>
                                    </p:animEffect>
                                  </p:childTnLst>
                                </p:cTn>
                              </p:par>
                              <p:par>
                                <p:cTn id="15" presetID="2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arn(inVertic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blipFill>
            <a:blip r:embed="rId2"/>
            <a:tile tx="0" ty="0" sx="100000" sy="100000" flip="none" algn="tl"/>
          </a:blipFill>
        </p:spPr>
        <p:txBody>
          <a:bodyPr>
            <a:noAutofit/>
          </a:bodyPr>
          <a:lstStyle/>
          <a:p>
            <a:r>
              <a:rPr lang="es-CO" sz="3600" b="1" i="1" dirty="0" smtClean="0">
                <a:solidFill>
                  <a:srgbClr val="FF0000"/>
                </a:solidFill>
                <a:latin typeface="Agency FB" pitchFamily="34" charset="0"/>
              </a:rPr>
              <a:t>¿Qué dicen algunos que están dentro del pueblo de Dios o que les impide formar parte de él?</a:t>
            </a:r>
            <a:endParaRPr lang="es-CO" sz="3600" b="1" i="1" dirty="0">
              <a:solidFill>
                <a:srgbClr val="FF0000"/>
              </a:solidFill>
              <a:latin typeface="Agency FB" pitchFamily="34" charset="0"/>
            </a:endParaRPr>
          </a:p>
        </p:txBody>
      </p:sp>
      <p:sp>
        <p:nvSpPr>
          <p:cNvPr id="3" name="2 Marcador de contenido"/>
          <p:cNvSpPr>
            <a:spLocks noGrp="1"/>
          </p:cNvSpPr>
          <p:nvPr>
            <p:ph idx="1"/>
          </p:nvPr>
        </p:nvSpPr>
        <p:spPr>
          <a:xfrm>
            <a:off x="0" y="1772816"/>
            <a:ext cx="9144000" cy="4525963"/>
          </a:xfrm>
          <a:solidFill>
            <a:srgbClr val="002060"/>
          </a:solidFill>
        </p:spPr>
        <p:txBody>
          <a:bodyPr>
            <a:normAutofit/>
          </a:bodyPr>
          <a:lstStyle/>
          <a:p>
            <a:pPr marL="0" indent="0">
              <a:buNone/>
            </a:pPr>
            <a:endParaRPr lang="es-CO" sz="3500" b="1" dirty="0" smtClean="0">
              <a:solidFill>
                <a:srgbClr val="FF0000"/>
              </a:solidFill>
            </a:endParaRPr>
          </a:p>
          <a:p>
            <a:pPr marL="0" indent="0" algn="ctr">
              <a:buNone/>
            </a:pPr>
            <a:r>
              <a:rPr lang="es-CO" sz="3500" b="1" dirty="0" smtClean="0">
                <a:solidFill>
                  <a:srgbClr val="FF0000"/>
                </a:solidFill>
              </a:rPr>
              <a:t>Mal</a:t>
            </a:r>
            <a:r>
              <a:rPr lang="es-CO" sz="3500" b="1" dirty="0">
                <a:solidFill>
                  <a:srgbClr val="FF0000"/>
                </a:solidFill>
              </a:rPr>
              <a:t>. </a:t>
            </a:r>
            <a:r>
              <a:rPr lang="es-CO" sz="3500" b="1" dirty="0" smtClean="0">
                <a:solidFill>
                  <a:srgbClr val="FF0000"/>
                </a:solidFill>
              </a:rPr>
              <a:t>3:13-15</a:t>
            </a:r>
            <a:r>
              <a:rPr lang="es-CO" b="1" baseline="30000" dirty="0" smtClean="0"/>
              <a:t>.</a:t>
            </a:r>
            <a:r>
              <a:rPr lang="es-CO" b="1" dirty="0" smtClean="0"/>
              <a:t>  </a:t>
            </a:r>
            <a:r>
              <a:rPr lang="es-CO" b="1" dirty="0" smtClean="0">
                <a:solidFill>
                  <a:schemeClr val="bg1"/>
                </a:solidFill>
              </a:rPr>
              <a:t>«</a:t>
            </a:r>
            <a:r>
              <a:rPr lang="es-CO" dirty="0" smtClean="0">
                <a:solidFill>
                  <a:schemeClr val="bg1"/>
                </a:solidFill>
              </a:rPr>
              <a:t>Vuestras </a:t>
            </a:r>
            <a:r>
              <a:rPr lang="es-CO" dirty="0">
                <a:solidFill>
                  <a:schemeClr val="bg1"/>
                </a:solidFill>
              </a:rPr>
              <a:t>palabras contra mí han sido violentas, dice Jehová. Y dijisteis: </a:t>
            </a:r>
            <a:r>
              <a:rPr lang="es-CO" i="1" dirty="0">
                <a:solidFill>
                  <a:schemeClr val="bg1"/>
                </a:solidFill>
                <a:latin typeface="Agency FB" pitchFamily="34" charset="0"/>
              </a:rPr>
              <a:t>¿Qué hemos hablado contra ti?</a:t>
            </a:r>
            <a:r>
              <a:rPr lang="es-CO" dirty="0">
                <a:solidFill>
                  <a:schemeClr val="bg1"/>
                </a:solidFill>
              </a:rPr>
              <a:t> </a:t>
            </a:r>
            <a:r>
              <a:rPr lang="es-CO" b="1" baseline="30000" dirty="0" smtClean="0">
                <a:solidFill>
                  <a:schemeClr val="bg1"/>
                </a:solidFill>
              </a:rPr>
              <a:t>14 </a:t>
            </a:r>
            <a:r>
              <a:rPr lang="es-CO" dirty="0">
                <a:solidFill>
                  <a:schemeClr val="bg1"/>
                </a:solidFill>
              </a:rPr>
              <a:t>Habéis dicho: </a:t>
            </a:r>
            <a:r>
              <a:rPr lang="es-CO" i="1" dirty="0">
                <a:solidFill>
                  <a:schemeClr val="bg1"/>
                </a:solidFill>
                <a:latin typeface="Agency FB" pitchFamily="34" charset="0"/>
              </a:rPr>
              <a:t>Por demás es servir a Dios. ¿Qué aprovecha que guardemos su ley, y que andemos afligidos en presencia de Jehová de los ejércitos?</a:t>
            </a:r>
            <a:r>
              <a:rPr lang="es-CO" dirty="0">
                <a:solidFill>
                  <a:schemeClr val="bg1"/>
                </a:solidFill>
              </a:rPr>
              <a:t> </a:t>
            </a:r>
            <a:r>
              <a:rPr lang="es-CO" b="1" baseline="30000" dirty="0" smtClean="0">
                <a:solidFill>
                  <a:schemeClr val="bg1"/>
                </a:solidFill>
              </a:rPr>
              <a:t>15 </a:t>
            </a:r>
            <a:r>
              <a:rPr lang="es-CO" dirty="0">
                <a:solidFill>
                  <a:schemeClr val="bg1"/>
                </a:solidFill>
              </a:rPr>
              <a:t>Decimos, pues, ahora: </a:t>
            </a:r>
            <a:r>
              <a:rPr lang="es-CO" i="1" dirty="0">
                <a:solidFill>
                  <a:schemeClr val="bg1"/>
                </a:solidFill>
                <a:latin typeface="Agency FB" pitchFamily="34" charset="0"/>
              </a:rPr>
              <a:t>Bienaventurados son los soberbios, y los que hacen impiedad no sólo son prosperados, sino que tentaron a Dios y escaparon</a:t>
            </a:r>
            <a:r>
              <a:rPr lang="es-CO" dirty="0">
                <a:solidFill>
                  <a:schemeClr val="bg1"/>
                </a:solidFill>
              </a:rPr>
              <a:t>. </a:t>
            </a:r>
          </a:p>
          <a:p>
            <a:endParaRPr lang="es-CO" dirty="0"/>
          </a:p>
        </p:txBody>
      </p:sp>
    </p:spTree>
    <p:extLst>
      <p:ext uri="{BB962C8B-B14F-4D97-AF65-F5344CB8AC3E}">
        <p14:creationId xmlns:p14="http://schemas.microsoft.com/office/powerpoint/2010/main" val="3637367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640960" cy="6264696"/>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92500" lnSpcReduction="20000"/>
          </a:bodyPr>
          <a:lstStyle/>
          <a:p>
            <a:pPr marL="0" indent="0" algn="ctr">
              <a:buNone/>
            </a:pPr>
            <a:r>
              <a:rPr lang="es-CO" dirty="0"/>
              <a:t>El profeta contrasta aquí las impías murmuraciones del </a:t>
            </a:r>
            <a:r>
              <a:rPr lang="es-CO" dirty="0" smtClean="0"/>
              <a:t>pueblo </a:t>
            </a:r>
            <a:r>
              <a:rPr lang="es-CO" dirty="0"/>
              <a:t>con la recompensa que recibirán los que son fieles a </a:t>
            </a:r>
            <a:r>
              <a:rPr lang="es-CO" dirty="0" smtClean="0"/>
              <a:t>Dios.</a:t>
            </a:r>
          </a:p>
          <a:p>
            <a:pPr marL="0" indent="0" algn="ctr">
              <a:buNone/>
            </a:pPr>
            <a:r>
              <a:rPr lang="es-CO" dirty="0"/>
              <a:t> </a:t>
            </a:r>
            <a:r>
              <a:rPr lang="es-CO" b="1" i="1" u="sng" dirty="0" smtClean="0">
                <a:latin typeface="Agency FB" pitchFamily="34" charset="0"/>
              </a:rPr>
              <a:t>Por </a:t>
            </a:r>
            <a:r>
              <a:rPr lang="es-CO" b="1" i="1" u="sng" dirty="0">
                <a:latin typeface="Agency FB" pitchFamily="34" charset="0"/>
              </a:rPr>
              <a:t>demás es servir a </a:t>
            </a:r>
            <a:r>
              <a:rPr lang="es-CO" b="1" i="1" u="sng" dirty="0" smtClean="0">
                <a:latin typeface="Agency FB" pitchFamily="34" charset="0"/>
              </a:rPr>
              <a:t>Dios</a:t>
            </a:r>
            <a:r>
              <a:rPr lang="es-CO" i="1" dirty="0" smtClean="0">
                <a:latin typeface="Agency FB" pitchFamily="34" charset="0"/>
              </a:rPr>
              <a:t> (decían ellos). </a:t>
            </a:r>
            <a:r>
              <a:rPr lang="es-CO" i="1" dirty="0">
                <a:latin typeface="Agency FB" pitchFamily="34" charset="0"/>
              </a:rPr>
              <a:t>¿Qué aprovecha que guardemos su ley, y que andemos afligidos en presencia de Jehová de los </a:t>
            </a:r>
            <a:r>
              <a:rPr lang="es-CO" i="1" dirty="0" smtClean="0">
                <a:latin typeface="Agency FB" pitchFamily="34" charset="0"/>
              </a:rPr>
              <a:t>ejércitos?</a:t>
            </a:r>
            <a:r>
              <a:rPr lang="es-CO" b="1" dirty="0"/>
              <a:t> </a:t>
            </a:r>
            <a:r>
              <a:rPr lang="es-CO" b="1" dirty="0" smtClean="0"/>
              <a:t> </a:t>
            </a:r>
            <a:r>
              <a:rPr lang="es-CO" dirty="0" smtClean="0"/>
              <a:t>Esto </a:t>
            </a:r>
            <a:r>
              <a:rPr lang="es-CO" dirty="0"/>
              <a:t>es, nada ganaremos.  Sin duda el profeta </a:t>
            </a:r>
            <a:r>
              <a:rPr lang="es-CO" dirty="0" smtClean="0"/>
              <a:t>Malaquías los </a:t>
            </a:r>
            <a:r>
              <a:rPr lang="es-CO" dirty="0"/>
              <a:t>condena porque lo poco que hacían para Dios emanaba de motivos </a:t>
            </a:r>
            <a:r>
              <a:rPr lang="es-CO" u="sng" dirty="0"/>
              <a:t>egoístas</a:t>
            </a:r>
            <a:r>
              <a:rPr lang="es-CO" dirty="0"/>
              <a:t>. </a:t>
            </a:r>
            <a:r>
              <a:rPr lang="es-CO" dirty="0" smtClean="0"/>
              <a:t> </a:t>
            </a:r>
          </a:p>
          <a:p>
            <a:endParaRPr lang="es-CO" b="1" dirty="0" smtClean="0"/>
          </a:p>
          <a:p>
            <a:pPr marL="0" indent="0" algn="ctr">
              <a:buNone/>
            </a:pPr>
            <a:r>
              <a:rPr lang="es-CO" b="1" i="1" u="sng" dirty="0" smtClean="0">
                <a:latin typeface="Agency FB" pitchFamily="34" charset="0"/>
              </a:rPr>
              <a:t>Bienaventurados </a:t>
            </a:r>
            <a:r>
              <a:rPr lang="es-CO" b="1" i="1" u="sng" dirty="0">
                <a:latin typeface="Agency FB" pitchFamily="34" charset="0"/>
              </a:rPr>
              <a:t>son los </a:t>
            </a:r>
            <a:r>
              <a:rPr lang="es-CO" b="1" i="1" u="sng" dirty="0" smtClean="0">
                <a:latin typeface="Agency FB" pitchFamily="34" charset="0"/>
              </a:rPr>
              <a:t>soberbios</a:t>
            </a:r>
            <a:r>
              <a:rPr lang="es-CO" b="1" dirty="0" smtClean="0"/>
              <a:t>, </a:t>
            </a:r>
            <a:r>
              <a:rPr lang="es-CO" i="1" dirty="0">
                <a:latin typeface="Agency FB" pitchFamily="34" charset="0"/>
              </a:rPr>
              <a:t>y los que hacen impiedad no sólo son prosperados, sino que tentaron a Dios y escaparon</a:t>
            </a:r>
            <a:r>
              <a:rPr lang="es-CO" dirty="0"/>
              <a:t>. </a:t>
            </a:r>
            <a:r>
              <a:rPr lang="es-CO" dirty="0" smtClean="0"/>
              <a:t>Los </a:t>
            </a:r>
            <a:r>
              <a:rPr lang="es-CO" dirty="0"/>
              <a:t>murmuradores no estiman que los humildes y mansos son “bienaventurados”, o benditos por el Señor, sino creen que los “soberbios” y arrogantes disfrutan de buena fortuna y bienestar en el </a:t>
            </a:r>
            <a:r>
              <a:rPr lang="es-CO" dirty="0" smtClean="0"/>
              <a:t>mundo.</a:t>
            </a:r>
            <a:endParaRPr lang="es-CO" dirty="0"/>
          </a:p>
        </p:txBody>
      </p:sp>
    </p:spTree>
    <p:extLst>
      <p:ext uri="{BB962C8B-B14F-4D97-AF65-F5344CB8AC3E}">
        <p14:creationId xmlns:p14="http://schemas.microsoft.com/office/powerpoint/2010/main" val="2761131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par>
                                <p:cTn id="13" presetID="16" presetClass="entr" presetSubtype="21"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arn(inVertical)">
                                      <p:cBhvr>
                                        <p:cTn id="15" dur="5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wheel(1)">
                                      <p:cBhvr>
                                        <p:cTn id="20"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solidFill>
                  <a:srgbClr val="FF0000"/>
                </a:solidFill>
                <a:latin typeface="Agency FB" pitchFamily="34" charset="0"/>
              </a:rPr>
              <a:t>Contrario a lo que piensa el hombre, </a:t>
            </a:r>
            <a:br>
              <a:rPr lang="es-CO" b="1" i="1" dirty="0" smtClean="0">
                <a:solidFill>
                  <a:srgbClr val="FF0000"/>
                </a:solidFill>
                <a:latin typeface="Agency FB" pitchFamily="34" charset="0"/>
              </a:rPr>
            </a:br>
            <a:r>
              <a:rPr lang="es-CO" b="1" i="1" dirty="0" smtClean="0">
                <a:solidFill>
                  <a:srgbClr val="FF0000"/>
                </a:solidFill>
                <a:latin typeface="Agency FB" pitchFamily="34" charset="0"/>
              </a:rPr>
              <a:t>¿Qué hará Dios?</a:t>
            </a:r>
            <a:endParaRPr lang="es-CO" b="1" i="1" dirty="0">
              <a:solidFill>
                <a:srgbClr val="FF0000"/>
              </a:solidFill>
              <a:latin typeface="Agency FB" pitchFamily="34" charset="0"/>
            </a:endParaRPr>
          </a:p>
        </p:txBody>
      </p:sp>
      <p:sp>
        <p:nvSpPr>
          <p:cNvPr id="3" name="2 Marcador de contenido"/>
          <p:cNvSpPr>
            <a:spLocks noGrp="1"/>
          </p:cNvSpPr>
          <p:nvPr>
            <p:ph idx="1"/>
          </p:nvPr>
        </p:nvSpPr>
        <p:spPr>
          <a:blipFill>
            <a:blip r:embed="rId2"/>
            <a:tile tx="0" ty="0" sx="100000" sy="100000" flip="none" algn="tl"/>
          </a:blipFill>
        </p:spPr>
        <p:txBody>
          <a:bodyPr>
            <a:normAutofit fontScale="92500" lnSpcReduction="20000"/>
          </a:bodyPr>
          <a:lstStyle/>
          <a:p>
            <a:pPr marL="0" indent="0" algn="ctr">
              <a:buNone/>
            </a:pPr>
            <a:r>
              <a:rPr lang="es-CO" dirty="0" smtClean="0"/>
              <a:t>En </a:t>
            </a:r>
            <a:r>
              <a:rPr lang="es-CO" dirty="0" smtClean="0">
                <a:solidFill>
                  <a:srgbClr val="FF0000"/>
                </a:solidFill>
              </a:rPr>
              <a:t>Isa.13:11</a:t>
            </a:r>
            <a:r>
              <a:rPr lang="es-CO" dirty="0" smtClean="0"/>
              <a:t>, Dios dice:  «</a:t>
            </a:r>
            <a:r>
              <a:rPr lang="es-CO" i="1" dirty="0" smtClean="0"/>
              <a:t>Y </a:t>
            </a:r>
            <a:r>
              <a:rPr lang="es-CO" i="1" dirty="0"/>
              <a:t>castigaré al mundo por su maldad, y a los </a:t>
            </a:r>
            <a:r>
              <a:rPr lang="es-CO" i="1" u="sng" dirty="0"/>
              <a:t>impíos</a:t>
            </a:r>
            <a:r>
              <a:rPr lang="es-CO" i="1" dirty="0"/>
              <a:t> por su iniquidad; y haré que cese la arrogancia de los </a:t>
            </a:r>
            <a:r>
              <a:rPr lang="es-CO" i="1" u="sng" dirty="0"/>
              <a:t>soberbios</a:t>
            </a:r>
            <a:r>
              <a:rPr lang="es-CO" i="1" dirty="0"/>
              <a:t>, y abatiré la altivez de los fuertes. </a:t>
            </a:r>
            <a:endParaRPr lang="es-CO" i="1" dirty="0" smtClean="0"/>
          </a:p>
          <a:p>
            <a:pPr marL="0" indent="0" algn="ctr">
              <a:buNone/>
            </a:pPr>
            <a:endParaRPr lang="es-CO" i="1" dirty="0"/>
          </a:p>
          <a:p>
            <a:pPr marL="0" indent="0" algn="ctr">
              <a:buNone/>
            </a:pPr>
            <a:r>
              <a:rPr lang="es-CO" dirty="0"/>
              <a:t>La justicia </a:t>
            </a:r>
            <a:r>
              <a:rPr lang="es-CO" dirty="0" smtClean="0"/>
              <a:t>exige </a:t>
            </a:r>
            <a:r>
              <a:rPr lang="es-CO" dirty="0"/>
              <a:t>que la impiedad sea castigada. Dios es justo, y no permitirá que la maldad de los hombres quede impune. Los pecadores deben  comprender que ciertamente vendrá el día cuando tendrán que rendir cuentas de sus </a:t>
            </a:r>
            <a:r>
              <a:rPr lang="es-CO" dirty="0" smtClean="0"/>
              <a:t>delitos</a:t>
            </a:r>
          </a:p>
          <a:p>
            <a:pPr marL="0" indent="0" algn="ctr">
              <a:buNone/>
            </a:pPr>
            <a:r>
              <a:rPr lang="es-CO" dirty="0" smtClean="0"/>
              <a:t> </a:t>
            </a:r>
            <a:r>
              <a:rPr lang="es-CO" dirty="0" smtClean="0">
                <a:solidFill>
                  <a:srgbClr val="FF0000"/>
                </a:solidFill>
              </a:rPr>
              <a:t>(lea Ecle. 8:11</a:t>
            </a:r>
            <a:r>
              <a:rPr lang="es-CO" dirty="0">
                <a:solidFill>
                  <a:srgbClr val="FF0000"/>
                </a:solidFill>
              </a:rPr>
              <a:t>). </a:t>
            </a:r>
          </a:p>
          <a:p>
            <a:pPr marL="0" indent="0" algn="ctr">
              <a:buNone/>
            </a:pPr>
            <a:endParaRPr lang="es-CO" i="1" dirty="0">
              <a:solidFill>
                <a:srgbClr val="FF0000"/>
              </a:solidFill>
            </a:endParaRPr>
          </a:p>
          <a:p>
            <a:endParaRPr lang="es-CO" dirty="0"/>
          </a:p>
        </p:txBody>
      </p:sp>
    </p:spTree>
    <p:extLst>
      <p:ext uri="{BB962C8B-B14F-4D97-AF65-F5344CB8AC3E}">
        <p14:creationId xmlns:p14="http://schemas.microsoft.com/office/powerpoint/2010/main" val="1031482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par>
                                <p:cTn id="24" presetID="53" presetClass="entr" presetSubtype="16" fill="hold"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 calcmode="lin" valueType="num">
                                      <p:cBhvr>
                                        <p:cTn id="26"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8"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2736304"/>
          </a:xfrm>
          <a:blipFill>
            <a:blip r:embed="rId2"/>
            <a:tile tx="0" ty="0" sx="100000" sy="100000" flip="none" algn="tl"/>
          </a:blipFill>
        </p:spPr>
        <p:txBody>
          <a:bodyPr>
            <a:normAutofit/>
          </a:bodyPr>
          <a:lstStyle/>
          <a:p>
            <a:pPr marL="0" indent="0" algn="ctr">
              <a:buNone/>
            </a:pPr>
            <a:r>
              <a:rPr lang="es-CO" sz="3600" b="1" dirty="0">
                <a:solidFill>
                  <a:srgbClr val="FF0000"/>
                </a:solidFill>
              </a:rPr>
              <a:t>Mal. 4:1-3</a:t>
            </a:r>
            <a:r>
              <a:rPr lang="es-CO" dirty="0" smtClean="0"/>
              <a:t>.</a:t>
            </a:r>
            <a:r>
              <a:rPr lang="es-CO" b="1" baseline="30000" dirty="0"/>
              <a:t>  </a:t>
            </a:r>
            <a:r>
              <a:rPr lang="es-CO" dirty="0" smtClean="0"/>
              <a:t>Porque </a:t>
            </a:r>
            <a:r>
              <a:rPr lang="es-CO" dirty="0"/>
              <a:t>he aquí, viene el día ardiente como un horno, y todos los </a:t>
            </a:r>
            <a:r>
              <a:rPr lang="es-CO" i="1" u="sng" dirty="0"/>
              <a:t>soberbios</a:t>
            </a:r>
            <a:r>
              <a:rPr lang="es-CO" dirty="0"/>
              <a:t> y todos los que hacen maldad serán estopa; aquel día que vendrá los abrasará, ha dicho Jehová de los ejércitos, y no les dejará ni raíz ni rama</a:t>
            </a:r>
            <a:r>
              <a:rPr lang="es-CO" dirty="0" smtClean="0"/>
              <a:t>.</a:t>
            </a:r>
            <a:endParaRPr lang="es-CO" dirty="0"/>
          </a:p>
          <a:p>
            <a:endParaRPr lang="es-CO" dirty="0"/>
          </a:p>
        </p:txBody>
      </p:sp>
      <p:sp>
        <p:nvSpPr>
          <p:cNvPr id="2" name="1 Rectángulo redondeado"/>
          <p:cNvSpPr/>
          <p:nvPr/>
        </p:nvSpPr>
        <p:spPr>
          <a:xfrm>
            <a:off x="323528" y="3573016"/>
            <a:ext cx="8496944" cy="2952328"/>
          </a:xfrm>
          <a:prstGeom prst="round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b="1" baseline="30000" dirty="0">
                <a:solidFill>
                  <a:srgbClr val="002060"/>
                </a:solidFill>
              </a:rPr>
              <a:t>2 </a:t>
            </a:r>
            <a:r>
              <a:rPr lang="es-CO" sz="2800" dirty="0">
                <a:solidFill>
                  <a:srgbClr val="002060"/>
                </a:solidFill>
              </a:rPr>
              <a:t>Mas a vosotros los que </a:t>
            </a:r>
            <a:r>
              <a:rPr lang="es-CO" sz="2800" i="1" u="sng" dirty="0">
                <a:solidFill>
                  <a:srgbClr val="002060"/>
                </a:solidFill>
              </a:rPr>
              <a:t>teméis mi nombre</a:t>
            </a:r>
            <a:r>
              <a:rPr lang="es-CO" sz="2800" dirty="0">
                <a:solidFill>
                  <a:srgbClr val="002060"/>
                </a:solidFill>
              </a:rPr>
              <a:t>, nacerá el Sol de justicia, y en sus alas traerá salvación; y saldréis, y saltaréis como becerros de la manada. </a:t>
            </a:r>
            <a:r>
              <a:rPr lang="es-CO" sz="2800" b="1" baseline="30000" dirty="0">
                <a:solidFill>
                  <a:srgbClr val="002060"/>
                </a:solidFill>
              </a:rPr>
              <a:t>3 </a:t>
            </a:r>
            <a:r>
              <a:rPr lang="es-CO" sz="2800" dirty="0">
                <a:solidFill>
                  <a:srgbClr val="002060"/>
                </a:solidFill>
              </a:rPr>
              <a:t>Hollaréis a los malos, los cuales serán ceniza bajo las plantas de vuestros pies, en el día en que yo actúe, </a:t>
            </a:r>
            <a:r>
              <a:rPr lang="es-CO" sz="2800" i="1" u="sng" dirty="0">
                <a:solidFill>
                  <a:srgbClr val="002060"/>
                </a:solidFill>
              </a:rPr>
              <a:t>ha dicho Jehová de los ejércitos. </a:t>
            </a:r>
          </a:p>
        </p:txBody>
      </p:sp>
    </p:spTree>
    <p:extLst>
      <p:ext uri="{BB962C8B-B14F-4D97-AF65-F5344CB8AC3E}">
        <p14:creationId xmlns:p14="http://schemas.microsoft.com/office/powerpoint/2010/main" val="2026663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inVertical)">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1052737"/>
            <a:ext cx="4608512" cy="2736304"/>
          </a:xfrm>
        </p:spPr>
        <p:txBody>
          <a:bodyPr>
            <a:normAutofit fontScale="92500" lnSpcReduction="10000"/>
          </a:bodyPr>
          <a:lstStyle/>
          <a:p>
            <a:pPr marL="0" indent="0" algn="ctr">
              <a:buNone/>
            </a:pPr>
            <a:r>
              <a:rPr lang="es-CO" dirty="0" smtClean="0"/>
              <a:t> </a:t>
            </a:r>
          </a:p>
          <a:p>
            <a:pPr marL="0" indent="0">
              <a:buNone/>
            </a:pPr>
            <a:r>
              <a:rPr lang="es-CO" dirty="0"/>
              <a:t>1</a:t>
            </a:r>
            <a:r>
              <a:rPr lang="es-CO" dirty="0" smtClean="0"/>
              <a:t>).</a:t>
            </a:r>
            <a:r>
              <a:rPr lang="es-CO" dirty="0"/>
              <a:t> </a:t>
            </a:r>
            <a:r>
              <a:rPr lang="es-CO" dirty="0" smtClean="0"/>
              <a:t>«los </a:t>
            </a:r>
            <a:r>
              <a:rPr lang="es-CO" i="1" u="sng" dirty="0"/>
              <a:t>soberbios</a:t>
            </a:r>
            <a:r>
              <a:rPr lang="es-CO" dirty="0"/>
              <a:t> y todos los que hacen </a:t>
            </a:r>
            <a:r>
              <a:rPr lang="es-CO" dirty="0" smtClean="0"/>
              <a:t>maldad</a:t>
            </a:r>
            <a:r>
              <a:rPr lang="es-CO" dirty="0"/>
              <a:t> serán estopa; aquel día que vendrá los </a:t>
            </a:r>
            <a:r>
              <a:rPr lang="es-CO" dirty="0" smtClean="0"/>
              <a:t>abrasará», o sea que serán destruidos.</a:t>
            </a:r>
          </a:p>
        </p:txBody>
      </p:sp>
      <p:sp>
        <p:nvSpPr>
          <p:cNvPr id="2" name="1 Rectángulo"/>
          <p:cNvSpPr/>
          <p:nvPr/>
        </p:nvSpPr>
        <p:spPr>
          <a:xfrm>
            <a:off x="1547664" y="188640"/>
            <a:ext cx="5904656" cy="707886"/>
          </a:xfrm>
          <a:prstGeom prst="rect">
            <a:avLst/>
          </a:prstGeom>
        </p:spPr>
        <p:txBody>
          <a:bodyPr wrap="square">
            <a:spAutoFit/>
          </a:bodyPr>
          <a:lstStyle/>
          <a:p>
            <a:r>
              <a:rPr lang="es-CO" sz="4000" b="1" i="1" dirty="0"/>
              <a:t>Aquí aparecen dos grupos: </a:t>
            </a:r>
          </a:p>
        </p:txBody>
      </p:sp>
      <p:sp>
        <p:nvSpPr>
          <p:cNvPr id="4" name="3 Rectángulo"/>
          <p:cNvSpPr/>
          <p:nvPr/>
        </p:nvSpPr>
        <p:spPr>
          <a:xfrm>
            <a:off x="4251920" y="3892700"/>
            <a:ext cx="4572000" cy="1938992"/>
          </a:xfrm>
          <a:prstGeom prst="rect">
            <a:avLst/>
          </a:prstGeom>
        </p:spPr>
        <p:txBody>
          <a:bodyPr>
            <a:spAutoFit/>
          </a:bodyPr>
          <a:lstStyle/>
          <a:p>
            <a:r>
              <a:rPr lang="es-CO" sz="2400" dirty="0"/>
              <a:t>2). «Los que </a:t>
            </a:r>
            <a:r>
              <a:rPr lang="es-CO" sz="2400" i="1" u="sng" dirty="0"/>
              <a:t>teméis mi nombre</a:t>
            </a:r>
            <a:r>
              <a:rPr lang="es-CO" sz="2400" dirty="0"/>
              <a:t>, nacerá el Sol de justicia, y en sus alas traerá salvación; y saldréis, y saltaréis como becerros de la manada. Hollaréis a los malos». </a:t>
            </a:r>
          </a:p>
        </p:txBody>
      </p:sp>
      <p:pic>
        <p:nvPicPr>
          <p:cNvPr id="1026" name="Picture 2" descr="http://t3.gstatic.com/images?q=tbn:ANd9GcR-YunDSHH5XD7a1D8EJ3F2r983jTunEHzHE0yqARBraWDwhy_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4176" y="4077072"/>
            <a:ext cx="3897784" cy="242391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home.earthlink.net/~apocalipsis/images/19.destr_impio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1412776"/>
            <a:ext cx="3675856" cy="247992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211960" y="5721239"/>
            <a:ext cx="4572000" cy="1200329"/>
          </a:xfrm>
          <a:prstGeom prst="rect">
            <a:avLst/>
          </a:prstGeom>
        </p:spPr>
        <p:txBody>
          <a:bodyPr>
            <a:spAutoFit/>
          </a:bodyPr>
          <a:lstStyle/>
          <a:p>
            <a:pPr algn="r"/>
            <a:r>
              <a:rPr lang="es-CO" b="1" dirty="0" smtClean="0">
                <a:solidFill>
                  <a:srgbClr val="FF0000"/>
                </a:solidFill>
              </a:rPr>
              <a:t>Mal.3:18</a:t>
            </a:r>
            <a:r>
              <a:rPr lang="es-CO" dirty="0" smtClean="0"/>
              <a:t> </a:t>
            </a:r>
            <a:r>
              <a:rPr lang="es-CO" dirty="0"/>
              <a:t>dice:</a:t>
            </a:r>
            <a:r>
              <a:rPr lang="es-CO" b="1" baseline="30000" dirty="0"/>
              <a:t> </a:t>
            </a:r>
            <a:r>
              <a:rPr lang="es-CO" b="1" dirty="0" smtClean="0">
                <a:solidFill>
                  <a:srgbClr val="002060"/>
                </a:solidFill>
              </a:rPr>
              <a:t>Entonces </a:t>
            </a:r>
            <a:r>
              <a:rPr lang="es-CO" b="1" dirty="0">
                <a:solidFill>
                  <a:srgbClr val="002060"/>
                </a:solidFill>
              </a:rPr>
              <a:t>os volveréis, y discerniréis la diferencia entre el justo y el malo, entre el que sirve a Dios y el que no le sirve</a:t>
            </a:r>
          </a:p>
        </p:txBody>
      </p:sp>
    </p:spTree>
    <p:extLst>
      <p:ext uri="{BB962C8B-B14F-4D97-AF65-F5344CB8AC3E}">
        <p14:creationId xmlns:p14="http://schemas.microsoft.com/office/powerpoint/2010/main" val="226655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par>
                                <p:cTn id="13" presetID="16" presetClass="entr" presetSubtype="21" fill="hold" nodeType="withEffect">
                                  <p:stCondLst>
                                    <p:cond delay="0"/>
                                  </p:stCondLst>
                                  <p:childTnLst>
                                    <p:set>
                                      <p:cBhvr>
                                        <p:cTn id="14" dur="1" fill="hold">
                                          <p:stCondLst>
                                            <p:cond delay="0"/>
                                          </p:stCondLst>
                                        </p:cTn>
                                        <p:tgtEl>
                                          <p:spTgt spid="1028"/>
                                        </p:tgtEl>
                                        <p:attrNameLst>
                                          <p:attrName>style.visibility</p:attrName>
                                        </p:attrNameLst>
                                      </p:cBhvr>
                                      <p:to>
                                        <p:strVal val="visible"/>
                                      </p:to>
                                    </p:set>
                                    <p:animEffect transition="in" filter="barn(inVertical)">
                                      <p:cBhvr>
                                        <p:cTn id="15" dur="500"/>
                                        <p:tgtEl>
                                          <p:spTgt spid="1028"/>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
                                          </p:val>
                                        </p:tav>
                                        <p:tav tm="100000">
                                          <p:val>
                                            <p:strVal val="#ppt_x"/>
                                          </p:val>
                                        </p:tav>
                                      </p:tavLst>
                                    </p:anim>
                                    <p:anim calcmode="lin" valueType="num">
                                      <p:cBhvr>
                                        <p:cTn id="22" dur="1000" fill="hold"/>
                                        <p:tgtEl>
                                          <p:spTgt spid="4"/>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1026"/>
                                        </p:tgtEl>
                                        <p:attrNameLst>
                                          <p:attrName>style.visibility</p:attrName>
                                        </p:attrNameLst>
                                      </p:cBhvr>
                                      <p:to>
                                        <p:strVal val="visible"/>
                                      </p:to>
                                    </p:set>
                                    <p:animEffect transition="in" filter="fade">
                                      <p:cBhvr>
                                        <p:cTn id="25" dur="1000"/>
                                        <p:tgtEl>
                                          <p:spTgt spid="1026"/>
                                        </p:tgtEl>
                                      </p:cBhvr>
                                    </p:animEffect>
                                    <p:anim calcmode="lin" valueType="num">
                                      <p:cBhvr>
                                        <p:cTn id="26" dur="1000" fill="hold"/>
                                        <p:tgtEl>
                                          <p:spTgt spid="1026"/>
                                        </p:tgtEl>
                                        <p:attrNameLst>
                                          <p:attrName>ppt_x</p:attrName>
                                        </p:attrNameLst>
                                      </p:cBhvr>
                                      <p:tavLst>
                                        <p:tav tm="0">
                                          <p:val>
                                            <p:strVal val="#ppt_x"/>
                                          </p:val>
                                        </p:tav>
                                        <p:tav tm="100000">
                                          <p:val>
                                            <p:strVal val="#ppt_x"/>
                                          </p:val>
                                        </p:tav>
                                      </p:tavLst>
                                    </p:anim>
                                    <p:anim calcmode="lin" valueType="num">
                                      <p:cBhvr>
                                        <p:cTn id="27"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
                                          </p:val>
                                        </p:tav>
                                        <p:tav tm="100000">
                                          <p:val>
                                            <p:strVal val="#ppt_x"/>
                                          </p:val>
                                        </p:tav>
                                      </p:tavLst>
                                    </p:anim>
                                    <p:anim calcmode="lin" valueType="num">
                                      <p:cBhvr>
                                        <p:cTn id="3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i="1" dirty="0" smtClean="0">
                <a:solidFill>
                  <a:srgbClr val="FF0000"/>
                </a:solidFill>
                <a:latin typeface="Agency FB" pitchFamily="34" charset="0"/>
              </a:rPr>
              <a:t>Para reflexionar</a:t>
            </a:r>
            <a:endParaRPr lang="es-CO" i="1" dirty="0">
              <a:solidFill>
                <a:srgbClr val="FF0000"/>
              </a:solidFill>
              <a:latin typeface="Agency FB" pitchFamily="34" charset="0"/>
            </a:endParaRPr>
          </a:p>
        </p:txBody>
      </p:sp>
      <p:sp>
        <p:nvSpPr>
          <p:cNvPr id="3" name="2 Marcador de contenido"/>
          <p:cNvSpPr>
            <a:spLocks noGrp="1"/>
          </p:cNvSpPr>
          <p:nvPr>
            <p:ph idx="1"/>
          </p:nvPr>
        </p:nvSpPr>
        <p:spPr>
          <a:gradFill>
            <a:gsLst>
              <a:gs pos="0">
                <a:srgbClr val="8488C4"/>
              </a:gs>
              <a:gs pos="53000">
                <a:srgbClr val="D4DEFF"/>
              </a:gs>
              <a:gs pos="83000">
                <a:srgbClr val="D4DEFF"/>
              </a:gs>
              <a:gs pos="100000">
                <a:srgbClr val="96AB94"/>
              </a:gs>
            </a:gsLst>
            <a:lin ang="5400000" scaled="0"/>
          </a:gradFill>
        </p:spPr>
        <p:txBody>
          <a:bodyPr>
            <a:normAutofit/>
          </a:bodyPr>
          <a:lstStyle/>
          <a:p>
            <a:pPr marL="0" indent="0" algn="ctr">
              <a:buNone/>
            </a:pPr>
            <a:r>
              <a:rPr lang="es-CO" dirty="0" smtClean="0"/>
              <a:t>¿En cual de estos dos grupos se encuentra usted?  O ¿Quisiera estar usted?</a:t>
            </a:r>
          </a:p>
          <a:p>
            <a:endParaRPr lang="es-CO" dirty="0"/>
          </a:p>
          <a:p>
            <a:pPr marL="0" indent="0" algn="ctr">
              <a:buNone/>
            </a:pPr>
            <a:r>
              <a:rPr lang="es-CO" dirty="0" smtClean="0"/>
              <a:t>Piense por un momento, la Biblia presenta a Dios sufriendo por el intenso deseo de salvarte. Mi oración es que respondas positivamente al llamado de Dios a seguir por el camino correcto. Que Dios te bendiga en Cristo Jesús. </a:t>
            </a:r>
            <a:r>
              <a:rPr lang="es-CO" smtClean="0"/>
              <a:t>Amen.</a:t>
            </a:r>
            <a:endParaRPr lang="es-CO" dirty="0"/>
          </a:p>
        </p:txBody>
      </p:sp>
    </p:spTree>
    <p:extLst>
      <p:ext uri="{BB962C8B-B14F-4D97-AF65-F5344CB8AC3E}">
        <p14:creationId xmlns:p14="http://schemas.microsoft.com/office/powerpoint/2010/main" val="2496753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493</TotalTime>
  <Words>2136</Words>
  <Application>Microsoft Office PowerPoint</Application>
  <PresentationFormat>Presentación en pantalla (4:3)</PresentationFormat>
  <Paragraphs>73</Paragraphs>
  <Slides>19</Slides>
  <Notes>0</Notes>
  <HiddenSlides>0</HiddenSlides>
  <MMClips>0</MMClips>
  <ScaleCrop>false</ScaleCrop>
  <HeadingPairs>
    <vt:vector size="4" baseType="variant">
      <vt:variant>
        <vt:lpstr>Tema</vt:lpstr>
      </vt:variant>
      <vt:variant>
        <vt:i4>1</vt:i4>
      </vt:variant>
      <vt:variant>
        <vt:lpstr>Títulos de diapositiva</vt:lpstr>
      </vt:variant>
      <vt:variant>
        <vt:i4>19</vt:i4>
      </vt:variant>
    </vt:vector>
  </HeadingPairs>
  <TitlesOfParts>
    <vt:vector size="20" baseType="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Dios ama a toso los hombres, pero, ¿Por quienes siente un amor especial? </vt:lpstr>
      <vt:lpstr>Presentación de PowerPoint</vt:lpstr>
      <vt:lpstr>¿Qué dicen algunos que están dentro del pueblo de Dios o que les impide formar parte de él?</vt:lpstr>
      <vt:lpstr>Presentación de PowerPoint</vt:lpstr>
      <vt:lpstr>Contrario a lo que piensa el hombre,  ¿Qué hará Dios?</vt:lpstr>
      <vt:lpstr>Presentación de PowerPoint</vt:lpstr>
      <vt:lpstr>Presentación de PowerPoint</vt:lpstr>
      <vt:lpstr>Para reflexionar</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LAMENTO DE DIOS</dc:title>
  <dc:creator>FAMILIA FIERRO CH</dc:creator>
  <cp:lastModifiedBy>FAMILIA FIERRO CH</cp:lastModifiedBy>
  <cp:revision>86</cp:revision>
  <dcterms:created xsi:type="dcterms:W3CDTF">2012-11-02T14:16:10Z</dcterms:created>
  <dcterms:modified xsi:type="dcterms:W3CDTF">2006-02-10T06:13:20Z</dcterms:modified>
</cp:coreProperties>
</file>